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onsolas" panose="020B0609020204030204" pitchFamily="49" charset="0"/>
      <p:regular r:id="rId13"/>
      <p:bold r:id="rId14"/>
      <p:italic r:id="rId15"/>
      <p:boldItalic r:id="rId16"/>
    </p:embeddedFont>
    <p:embeddedFont>
      <p:font typeface="Mukta Light" panose="020B0604020202020204" charset="0"/>
      <p:regular r:id="rId17"/>
    </p:embeddedFont>
    <p:embeddedFont>
      <p:font typeface="Prompt Medium" panose="00000600000000000000" pitchFamily="2" charset="-3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58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9860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9.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3172"/>
          </a:xfrm>
          <a:prstGeom prst="rect">
            <a:avLst/>
          </a:prstGeom>
        </p:spPr>
      </p:pic>
      <p:sp>
        <p:nvSpPr>
          <p:cNvPr id="3" name="Text 0"/>
          <p:cNvSpPr/>
          <p:nvPr/>
        </p:nvSpPr>
        <p:spPr>
          <a:xfrm>
            <a:off x="851416" y="669012"/>
            <a:ext cx="7441168" cy="1351598"/>
          </a:xfrm>
          <a:prstGeom prst="rect">
            <a:avLst/>
          </a:prstGeom>
          <a:noFill/>
          <a:ln/>
        </p:spPr>
        <p:txBody>
          <a:bodyPr wrap="square" lIns="0" tIns="0" rIns="0" bIns="0" rtlCol="0" anchor="t"/>
          <a:lstStyle/>
          <a:p>
            <a:pPr marL="0" indent="0" algn="l">
              <a:lnSpc>
                <a:spcPts val="5300"/>
              </a:lnSpc>
              <a:buNone/>
            </a:pPr>
            <a:r>
              <a:rPr lang="en-US" sz="4250" dirty="0">
                <a:solidFill>
                  <a:srgbClr val="C6BFEE"/>
                </a:solidFill>
                <a:latin typeface="Prompt Medium" pitchFamily="34" charset="0"/>
                <a:ea typeface="Prompt Medium" pitchFamily="34" charset="-122"/>
                <a:cs typeface="Prompt Medium" pitchFamily="34" charset="-120"/>
              </a:rPr>
              <a:t>Advanced Dart OOP Concepts</a:t>
            </a:r>
            <a:endParaRPr lang="en-US" sz="4250" dirty="0"/>
          </a:p>
        </p:txBody>
      </p:sp>
      <p:sp>
        <p:nvSpPr>
          <p:cNvPr id="4" name="Text 1"/>
          <p:cNvSpPr/>
          <p:nvPr/>
        </p:nvSpPr>
        <p:spPr>
          <a:xfrm>
            <a:off x="851416" y="2117884"/>
            <a:ext cx="7441168" cy="810816"/>
          </a:xfrm>
          <a:prstGeom prst="rect">
            <a:avLst/>
          </a:prstGeom>
          <a:noFill/>
          <a:ln/>
        </p:spPr>
        <p:txBody>
          <a:bodyPr wrap="square" lIns="0" tIns="0" rIns="0" bIns="0" rtlCol="0" anchor="t"/>
          <a:lstStyle/>
          <a:p>
            <a:pPr marL="0" indent="0" algn="l">
              <a:lnSpc>
                <a:spcPts val="3150"/>
              </a:lnSpc>
              <a:buNone/>
            </a:pPr>
            <a:r>
              <a:rPr lang="en-US" sz="2550" dirty="0">
                <a:solidFill>
                  <a:srgbClr val="C6BFEE"/>
                </a:solidFill>
                <a:latin typeface="Prompt Medium" pitchFamily="34" charset="0"/>
                <a:ea typeface="Prompt Medium" pitchFamily="34" charset="-122"/>
                <a:cs typeface="Prompt Medium" pitchFamily="34" charset="-120"/>
              </a:rPr>
              <a:t>Inheritance, Polymorphism, Abstract Classes &amp; Interfaces</a:t>
            </a:r>
            <a:endParaRPr lang="en-US" sz="2550" dirty="0"/>
          </a:p>
        </p:txBody>
      </p:sp>
      <p:sp>
        <p:nvSpPr>
          <p:cNvPr id="5" name="Shape 2"/>
          <p:cNvSpPr/>
          <p:nvPr/>
        </p:nvSpPr>
        <p:spPr>
          <a:xfrm>
            <a:off x="851416" y="3293507"/>
            <a:ext cx="7441168" cy="885230"/>
          </a:xfrm>
          <a:prstGeom prst="roundRect">
            <a:avLst>
              <a:gd name="adj" fmla="val 11543"/>
            </a:avLst>
          </a:prstGeom>
          <a:solidFill>
            <a:srgbClr val="0B0C23">
              <a:alpha val="95000"/>
            </a:srgbClr>
          </a:solidFill>
          <a:ln w="30480">
            <a:solidFill>
              <a:srgbClr val="6D4562"/>
            </a:solidFill>
            <a:prstDash val="solid"/>
          </a:ln>
        </p:spPr>
      </p:sp>
      <p:sp>
        <p:nvSpPr>
          <p:cNvPr id="6" name="Text 3"/>
          <p:cNvSpPr/>
          <p:nvPr/>
        </p:nvSpPr>
        <p:spPr>
          <a:xfrm>
            <a:off x="1125141" y="3567232"/>
            <a:ext cx="5163383" cy="337780"/>
          </a:xfrm>
          <a:prstGeom prst="rect">
            <a:avLst/>
          </a:prstGeom>
          <a:noFill/>
          <a:ln/>
        </p:spPr>
        <p:txBody>
          <a:bodyPr wrap="none" lIns="0" tIns="0" rIns="0" bIns="0" rtlCol="0" anchor="t"/>
          <a:lstStyle/>
          <a:p>
            <a:pPr marL="0" indent="0" algn="l">
              <a:lnSpc>
                <a:spcPts val="2650"/>
              </a:lnSpc>
              <a:buNone/>
            </a:pPr>
            <a:r>
              <a:rPr lang="en-US" sz="2100" dirty="0">
                <a:solidFill>
                  <a:srgbClr val="DAD8E9"/>
                </a:solidFill>
                <a:latin typeface="Prompt Medium" pitchFamily="34" charset="0"/>
                <a:ea typeface="Prompt Medium" pitchFamily="34" charset="-122"/>
                <a:cs typeface="Prompt Medium" pitchFamily="34" charset="-120"/>
              </a:rPr>
              <a:t>Class Inheritance &amp; Method Overriding</a:t>
            </a:r>
            <a:endParaRPr lang="en-US" sz="2100" dirty="0"/>
          </a:p>
        </p:txBody>
      </p:sp>
      <p:sp>
        <p:nvSpPr>
          <p:cNvPr id="7" name="Shape 4"/>
          <p:cNvSpPr/>
          <p:nvPr/>
        </p:nvSpPr>
        <p:spPr>
          <a:xfrm>
            <a:off x="851416" y="4421981"/>
            <a:ext cx="7441168" cy="885230"/>
          </a:xfrm>
          <a:prstGeom prst="roundRect">
            <a:avLst>
              <a:gd name="adj" fmla="val 11543"/>
            </a:avLst>
          </a:prstGeom>
          <a:solidFill>
            <a:srgbClr val="0B0C23">
              <a:alpha val="95000"/>
            </a:srgbClr>
          </a:solidFill>
          <a:ln w="30480">
            <a:solidFill>
              <a:srgbClr val="6D4562"/>
            </a:solidFill>
            <a:prstDash val="solid"/>
          </a:ln>
        </p:spPr>
      </p:sp>
      <p:sp>
        <p:nvSpPr>
          <p:cNvPr id="8" name="Text 5"/>
          <p:cNvSpPr/>
          <p:nvPr/>
        </p:nvSpPr>
        <p:spPr>
          <a:xfrm>
            <a:off x="1125141" y="4695706"/>
            <a:ext cx="2838688" cy="337780"/>
          </a:xfrm>
          <a:prstGeom prst="rect">
            <a:avLst/>
          </a:prstGeom>
          <a:noFill/>
          <a:ln/>
        </p:spPr>
        <p:txBody>
          <a:bodyPr wrap="none" lIns="0" tIns="0" rIns="0" bIns="0" rtlCol="0" anchor="t"/>
          <a:lstStyle/>
          <a:p>
            <a:pPr marL="0" indent="0" algn="l">
              <a:lnSpc>
                <a:spcPts val="2650"/>
              </a:lnSpc>
              <a:buNone/>
            </a:pPr>
            <a:r>
              <a:rPr lang="en-US" sz="2100" dirty="0">
                <a:solidFill>
                  <a:srgbClr val="DAD8E9"/>
                </a:solidFill>
                <a:latin typeface="Prompt Medium" pitchFamily="34" charset="0"/>
                <a:ea typeface="Prompt Medium" pitchFamily="34" charset="-122"/>
                <a:cs typeface="Prompt Medium" pitchFamily="34" charset="-120"/>
              </a:rPr>
              <a:t>Polymorphism in Dart</a:t>
            </a:r>
            <a:endParaRPr lang="en-US" sz="2100" dirty="0"/>
          </a:p>
        </p:txBody>
      </p:sp>
      <p:sp>
        <p:nvSpPr>
          <p:cNvPr id="9" name="Shape 6"/>
          <p:cNvSpPr/>
          <p:nvPr/>
        </p:nvSpPr>
        <p:spPr>
          <a:xfrm>
            <a:off x="851416" y="5550456"/>
            <a:ext cx="7441168" cy="885230"/>
          </a:xfrm>
          <a:prstGeom prst="roundRect">
            <a:avLst>
              <a:gd name="adj" fmla="val 11543"/>
            </a:avLst>
          </a:prstGeom>
          <a:solidFill>
            <a:srgbClr val="0B0C23">
              <a:alpha val="95000"/>
            </a:srgbClr>
          </a:solidFill>
          <a:ln w="30480">
            <a:solidFill>
              <a:srgbClr val="6D4562"/>
            </a:solidFill>
            <a:prstDash val="solid"/>
          </a:ln>
        </p:spPr>
      </p:sp>
      <p:sp>
        <p:nvSpPr>
          <p:cNvPr id="10" name="Text 7"/>
          <p:cNvSpPr/>
          <p:nvPr/>
        </p:nvSpPr>
        <p:spPr>
          <a:xfrm>
            <a:off x="1125141" y="5824180"/>
            <a:ext cx="3733324" cy="337780"/>
          </a:xfrm>
          <a:prstGeom prst="rect">
            <a:avLst/>
          </a:prstGeom>
          <a:noFill/>
          <a:ln/>
        </p:spPr>
        <p:txBody>
          <a:bodyPr wrap="none" lIns="0" tIns="0" rIns="0" bIns="0" rtlCol="0" anchor="t"/>
          <a:lstStyle/>
          <a:p>
            <a:pPr marL="0" indent="0" algn="l">
              <a:lnSpc>
                <a:spcPts val="2650"/>
              </a:lnSpc>
              <a:buNone/>
            </a:pPr>
            <a:r>
              <a:rPr lang="en-US" sz="2100" dirty="0">
                <a:solidFill>
                  <a:srgbClr val="DAD8E9"/>
                </a:solidFill>
                <a:latin typeface="Prompt Medium" pitchFamily="34" charset="0"/>
                <a:ea typeface="Prompt Medium" pitchFamily="34" charset="-122"/>
                <a:cs typeface="Prompt Medium" pitchFamily="34" charset="-120"/>
              </a:rPr>
              <a:t>Abstract Classes &amp; Methods</a:t>
            </a:r>
            <a:endParaRPr lang="en-US" sz="2100" dirty="0"/>
          </a:p>
        </p:txBody>
      </p:sp>
      <p:sp>
        <p:nvSpPr>
          <p:cNvPr id="11" name="Shape 8"/>
          <p:cNvSpPr/>
          <p:nvPr/>
        </p:nvSpPr>
        <p:spPr>
          <a:xfrm>
            <a:off x="851416" y="6678930"/>
            <a:ext cx="7441168" cy="885230"/>
          </a:xfrm>
          <a:prstGeom prst="roundRect">
            <a:avLst>
              <a:gd name="adj" fmla="val 11543"/>
            </a:avLst>
          </a:prstGeom>
          <a:solidFill>
            <a:srgbClr val="0B0C23">
              <a:alpha val="95000"/>
            </a:srgbClr>
          </a:solidFill>
          <a:ln w="30480">
            <a:solidFill>
              <a:srgbClr val="6D4562"/>
            </a:solidFill>
            <a:prstDash val="solid"/>
          </a:ln>
        </p:spPr>
      </p:sp>
      <p:sp>
        <p:nvSpPr>
          <p:cNvPr id="12" name="Text 9"/>
          <p:cNvSpPr/>
          <p:nvPr/>
        </p:nvSpPr>
        <p:spPr>
          <a:xfrm>
            <a:off x="1125141" y="6952655"/>
            <a:ext cx="3737372" cy="337780"/>
          </a:xfrm>
          <a:prstGeom prst="rect">
            <a:avLst/>
          </a:prstGeom>
          <a:noFill/>
          <a:ln/>
        </p:spPr>
        <p:txBody>
          <a:bodyPr wrap="none" lIns="0" tIns="0" rIns="0" bIns="0" rtlCol="0" anchor="t"/>
          <a:lstStyle/>
          <a:p>
            <a:pPr marL="0" indent="0" algn="l">
              <a:lnSpc>
                <a:spcPts val="2650"/>
              </a:lnSpc>
              <a:buNone/>
            </a:pPr>
            <a:r>
              <a:rPr lang="en-US" sz="2100" dirty="0">
                <a:solidFill>
                  <a:srgbClr val="DAD8E9"/>
                </a:solidFill>
                <a:latin typeface="Prompt Medium" pitchFamily="34" charset="0"/>
                <a:ea typeface="Prompt Medium" pitchFamily="34" charset="-122"/>
                <a:cs typeface="Prompt Medium" pitchFamily="34" charset="-120"/>
              </a:rPr>
              <a:t>Interfaces &amp; Implementation</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31959" y="339447"/>
            <a:ext cx="5395674" cy="342900"/>
          </a:xfrm>
          <a:prstGeom prst="rect">
            <a:avLst/>
          </a:prstGeom>
          <a:noFill/>
          <a:ln/>
        </p:spPr>
        <p:txBody>
          <a:bodyPr wrap="none" lIns="0" tIns="0" rIns="0" bIns="0" rtlCol="0" anchor="t"/>
          <a:lstStyle/>
          <a:p>
            <a:pPr marL="0" indent="0" algn="l">
              <a:lnSpc>
                <a:spcPts val="2700"/>
              </a:lnSpc>
              <a:buNone/>
            </a:pPr>
            <a:r>
              <a:rPr lang="en-US" sz="2150" dirty="0">
                <a:solidFill>
                  <a:srgbClr val="C6BFEE"/>
                </a:solidFill>
                <a:latin typeface="Prompt Medium" pitchFamily="34" charset="0"/>
                <a:ea typeface="Prompt Medium" pitchFamily="34" charset="-122"/>
                <a:cs typeface="Prompt Medium" pitchFamily="34" charset="-120"/>
              </a:rPr>
              <a:t>OOP Power: A Payment System Example</a:t>
            </a:r>
            <a:endParaRPr lang="en-US" sz="2150" dirty="0"/>
          </a:p>
        </p:txBody>
      </p:sp>
      <p:sp>
        <p:nvSpPr>
          <p:cNvPr id="3" name="Text 1"/>
          <p:cNvSpPr/>
          <p:nvPr/>
        </p:nvSpPr>
        <p:spPr>
          <a:xfrm>
            <a:off x="431959" y="929164"/>
            <a:ext cx="13766483" cy="402669"/>
          </a:xfrm>
          <a:prstGeom prst="rect">
            <a:avLst/>
          </a:prstGeom>
          <a:noFill/>
          <a:ln/>
        </p:spPr>
        <p:txBody>
          <a:bodyPr wrap="square" lIns="0" tIns="0" rIns="0" bIns="0" rtlCol="0" anchor="t"/>
          <a:lstStyle/>
          <a:p>
            <a:pPr marL="0" indent="0" algn="l">
              <a:lnSpc>
                <a:spcPts val="1550"/>
              </a:lnSpc>
              <a:buNone/>
            </a:pPr>
            <a:r>
              <a:rPr lang="en-US" sz="950" dirty="0">
                <a:solidFill>
                  <a:srgbClr val="DAD8E9"/>
                </a:solidFill>
                <a:latin typeface="Mukta Light" pitchFamily="34" charset="0"/>
                <a:ea typeface="Mukta Light" pitchFamily="34" charset="-122"/>
                <a:cs typeface="Mukta Light" pitchFamily="34" charset="-120"/>
              </a:rPr>
              <a:t>Let's bring together these concepts in a practical scenario: a flexible payment processing system. Here, an </a:t>
            </a:r>
            <a:r>
              <a:rPr lang="en-US" sz="950" dirty="0">
                <a:solidFill>
                  <a:srgbClr val="DAD8E9"/>
                </a:solidFill>
                <a:highlight>
                  <a:srgbClr val="181930"/>
                </a:highlight>
                <a:latin typeface="Consolas" pitchFamily="34" charset="0"/>
                <a:ea typeface="Consolas" pitchFamily="34" charset="-122"/>
                <a:cs typeface="Consolas" pitchFamily="34" charset="-120"/>
              </a:rPr>
              <a:t>abstract PaymentMethod</a:t>
            </a:r>
            <a:r>
              <a:rPr lang="en-US" sz="950" dirty="0">
                <a:solidFill>
                  <a:srgbClr val="DAD8E9"/>
                </a:solidFill>
                <a:latin typeface="Mukta Light" pitchFamily="34" charset="0"/>
                <a:ea typeface="Mukta Light" pitchFamily="34" charset="-122"/>
                <a:cs typeface="Mukta Light" pitchFamily="34" charset="-120"/>
              </a:rPr>
              <a:t> class defines the core contract, which concrete classes like </a:t>
            </a:r>
            <a:r>
              <a:rPr lang="en-US" sz="950" dirty="0">
                <a:solidFill>
                  <a:srgbClr val="DAD8E9"/>
                </a:solidFill>
                <a:highlight>
                  <a:srgbClr val="181930"/>
                </a:highlight>
                <a:latin typeface="Consolas" pitchFamily="34" charset="0"/>
                <a:ea typeface="Consolas" pitchFamily="34" charset="-122"/>
                <a:cs typeface="Consolas" pitchFamily="34" charset="-120"/>
              </a:rPr>
              <a:t>CreditCard</a:t>
            </a:r>
            <a:r>
              <a:rPr lang="en-US" sz="950" dirty="0">
                <a:solidFill>
                  <a:srgbClr val="DAD8E9"/>
                </a:solidFill>
                <a:latin typeface="Mukta Light" pitchFamily="34" charset="0"/>
                <a:ea typeface="Mukta Light" pitchFamily="34" charset="-122"/>
                <a:cs typeface="Mukta Light" pitchFamily="34" charset="-120"/>
              </a:rPr>
              <a:t> and </a:t>
            </a:r>
            <a:r>
              <a:rPr lang="en-US" sz="950" dirty="0">
                <a:solidFill>
                  <a:srgbClr val="DAD8E9"/>
                </a:solidFill>
                <a:highlight>
                  <a:srgbClr val="181930"/>
                </a:highlight>
                <a:latin typeface="Consolas" pitchFamily="34" charset="0"/>
                <a:ea typeface="Consolas" pitchFamily="34" charset="-122"/>
                <a:cs typeface="Consolas" pitchFamily="34" charset="-120"/>
              </a:rPr>
              <a:t>PayPal</a:t>
            </a:r>
            <a:r>
              <a:rPr lang="en-US" sz="950" dirty="0">
                <a:solidFill>
                  <a:srgbClr val="DAD8E9"/>
                </a:solidFill>
                <a:latin typeface="Mukta Light" pitchFamily="34" charset="0"/>
                <a:ea typeface="Mukta Light" pitchFamily="34" charset="-122"/>
                <a:cs typeface="Mukta Light" pitchFamily="34" charset="-120"/>
              </a:rPr>
              <a:t> implement. This allows us to process various payment types polymorphically.</a:t>
            </a:r>
            <a:endParaRPr lang="en-US" sz="950" dirty="0"/>
          </a:p>
        </p:txBody>
      </p:sp>
      <p:sp>
        <p:nvSpPr>
          <p:cNvPr id="4" name="Shape 2"/>
          <p:cNvSpPr/>
          <p:nvPr/>
        </p:nvSpPr>
        <p:spPr>
          <a:xfrm>
            <a:off x="431959" y="1470660"/>
            <a:ext cx="4506516" cy="370284"/>
          </a:xfrm>
          <a:prstGeom prst="roundRect">
            <a:avLst>
              <a:gd name="adj" fmla="val 480062"/>
            </a:avLst>
          </a:prstGeom>
          <a:solidFill>
            <a:srgbClr val="542C49"/>
          </a:solidFill>
          <a:ln w="7620">
            <a:solidFill>
              <a:srgbClr val="6D4562"/>
            </a:solidFill>
            <a:prstDash val="solid"/>
          </a:ln>
        </p:spPr>
      </p:sp>
      <p:sp>
        <p:nvSpPr>
          <p:cNvPr id="5" name="Text 3"/>
          <p:cNvSpPr/>
          <p:nvPr/>
        </p:nvSpPr>
        <p:spPr>
          <a:xfrm>
            <a:off x="2592586" y="1540073"/>
            <a:ext cx="185142" cy="231458"/>
          </a:xfrm>
          <a:prstGeom prst="rect">
            <a:avLst/>
          </a:prstGeom>
          <a:noFill/>
          <a:ln/>
        </p:spPr>
        <p:txBody>
          <a:bodyPr wrap="none" lIns="0" tIns="0" rIns="0" bIns="0" rtlCol="0" anchor="t"/>
          <a:lstStyle/>
          <a:p>
            <a:pPr marL="0" indent="0" algn="l">
              <a:lnSpc>
                <a:spcPts val="1450"/>
              </a:lnSpc>
              <a:buNone/>
            </a:pPr>
            <a:r>
              <a:rPr lang="en-US" sz="1450" dirty="0">
                <a:solidFill>
                  <a:srgbClr val="DAD8E9"/>
                </a:solidFill>
                <a:latin typeface="Prompt Medium" pitchFamily="34" charset="0"/>
                <a:ea typeface="Prompt Medium" pitchFamily="34" charset="-122"/>
                <a:cs typeface="Prompt Medium" pitchFamily="34" charset="-120"/>
              </a:rPr>
              <a:t>1</a:t>
            </a:r>
            <a:endParaRPr lang="en-US" sz="1450" dirty="0"/>
          </a:p>
        </p:txBody>
      </p:sp>
      <p:sp>
        <p:nvSpPr>
          <p:cNvPr id="6" name="Text 4"/>
          <p:cNvSpPr/>
          <p:nvPr/>
        </p:nvSpPr>
        <p:spPr>
          <a:xfrm>
            <a:off x="555308" y="1964293"/>
            <a:ext cx="1371600" cy="171450"/>
          </a:xfrm>
          <a:prstGeom prst="rect">
            <a:avLst/>
          </a:prstGeom>
          <a:noFill/>
          <a:ln/>
        </p:spPr>
        <p:txBody>
          <a:bodyPr wrap="none" lIns="0" tIns="0" rIns="0" bIns="0" rtlCol="0" anchor="t"/>
          <a:lstStyle/>
          <a:p>
            <a:pPr marL="0" indent="0" algn="l">
              <a:lnSpc>
                <a:spcPts val="1350"/>
              </a:lnSpc>
              <a:buNone/>
            </a:pPr>
            <a:r>
              <a:rPr lang="en-US" sz="1050" dirty="0">
                <a:solidFill>
                  <a:srgbClr val="DAD8E9"/>
                </a:solidFill>
                <a:latin typeface="Prompt Medium" pitchFamily="34" charset="0"/>
                <a:ea typeface="Prompt Medium" pitchFamily="34" charset="-122"/>
                <a:cs typeface="Prompt Medium" pitchFamily="34" charset="-120"/>
              </a:rPr>
              <a:t>Abstract Contract</a:t>
            </a:r>
            <a:endParaRPr lang="en-US" sz="1050" dirty="0"/>
          </a:p>
        </p:txBody>
      </p:sp>
      <p:sp>
        <p:nvSpPr>
          <p:cNvPr id="7" name="Text 5"/>
          <p:cNvSpPr/>
          <p:nvPr/>
        </p:nvSpPr>
        <p:spPr>
          <a:xfrm>
            <a:off x="555308" y="2209800"/>
            <a:ext cx="4259818" cy="402669"/>
          </a:xfrm>
          <a:prstGeom prst="rect">
            <a:avLst/>
          </a:prstGeom>
          <a:noFill/>
          <a:ln/>
        </p:spPr>
        <p:txBody>
          <a:bodyPr wrap="square" lIns="0" tIns="0" rIns="0" bIns="0" rtlCol="0" anchor="t"/>
          <a:lstStyle/>
          <a:p>
            <a:pPr marL="0" indent="0" algn="l">
              <a:lnSpc>
                <a:spcPts val="1550"/>
              </a:lnSpc>
              <a:buNone/>
            </a:pPr>
            <a:r>
              <a:rPr lang="en-US" sz="950" dirty="0">
                <a:solidFill>
                  <a:srgbClr val="DAD8E9"/>
                </a:solidFill>
                <a:highlight>
                  <a:srgbClr val="181930"/>
                </a:highlight>
                <a:latin typeface="Consolas" pitchFamily="34" charset="0"/>
                <a:ea typeface="Consolas" pitchFamily="34" charset="-122"/>
                <a:cs typeface="Consolas" pitchFamily="34" charset="-120"/>
              </a:rPr>
              <a:t>PaymentMethod</a:t>
            </a:r>
            <a:r>
              <a:rPr lang="en-US" sz="950" dirty="0">
                <a:solidFill>
                  <a:srgbClr val="DAD8E9"/>
                </a:solidFill>
                <a:latin typeface="Mukta Light" pitchFamily="34" charset="0"/>
                <a:ea typeface="Mukta Light" pitchFamily="34" charset="-122"/>
                <a:cs typeface="Mukta Light" pitchFamily="34" charset="-120"/>
              </a:rPr>
              <a:t> is an abstract class defining </a:t>
            </a:r>
            <a:r>
              <a:rPr lang="en-US" sz="950" dirty="0">
                <a:solidFill>
                  <a:srgbClr val="DAD8E9"/>
                </a:solidFill>
                <a:highlight>
                  <a:srgbClr val="181930"/>
                </a:highlight>
                <a:latin typeface="Consolas" pitchFamily="34" charset="0"/>
                <a:ea typeface="Consolas" pitchFamily="34" charset="-122"/>
                <a:cs typeface="Consolas" pitchFamily="34" charset="-120"/>
              </a:rPr>
              <a:t>balance</a:t>
            </a:r>
            <a:r>
              <a:rPr lang="en-US" sz="950" dirty="0">
                <a:solidFill>
                  <a:srgbClr val="DAD8E9"/>
                </a:solidFill>
                <a:latin typeface="Mukta Light" pitchFamily="34" charset="0"/>
                <a:ea typeface="Mukta Light" pitchFamily="34" charset="-122"/>
                <a:cs typeface="Mukta Light" pitchFamily="34" charset="-120"/>
              </a:rPr>
              <a:t>, </a:t>
            </a:r>
            <a:r>
              <a:rPr lang="en-US" sz="950" dirty="0">
                <a:solidFill>
                  <a:srgbClr val="DAD8E9"/>
                </a:solidFill>
                <a:highlight>
                  <a:srgbClr val="181930"/>
                </a:highlight>
                <a:latin typeface="Consolas" pitchFamily="34" charset="0"/>
                <a:ea typeface="Consolas" pitchFamily="34" charset="-122"/>
                <a:cs typeface="Consolas" pitchFamily="34" charset="-120"/>
              </a:rPr>
              <a:t>pay()</a:t>
            </a:r>
            <a:r>
              <a:rPr lang="en-US" sz="950" dirty="0">
                <a:solidFill>
                  <a:srgbClr val="DAD8E9"/>
                </a:solidFill>
                <a:latin typeface="Mukta Light" pitchFamily="34" charset="0"/>
                <a:ea typeface="Mukta Light" pitchFamily="34" charset="-122"/>
                <a:cs typeface="Mukta Light" pitchFamily="34" charset="-120"/>
              </a:rPr>
              <a:t>, and </a:t>
            </a:r>
            <a:r>
              <a:rPr lang="en-US" sz="950" dirty="0">
                <a:solidFill>
                  <a:srgbClr val="DAD8E9"/>
                </a:solidFill>
                <a:highlight>
                  <a:srgbClr val="181930"/>
                </a:highlight>
                <a:latin typeface="Consolas" pitchFamily="34" charset="0"/>
                <a:ea typeface="Consolas" pitchFamily="34" charset="-122"/>
                <a:cs typeface="Consolas" pitchFamily="34" charset="-120"/>
              </a:rPr>
              <a:t>description</a:t>
            </a:r>
            <a:r>
              <a:rPr lang="en-US" sz="950" dirty="0">
                <a:solidFill>
                  <a:srgbClr val="DAD8E9"/>
                </a:solidFill>
                <a:latin typeface="Mukta Light" pitchFamily="34" charset="0"/>
                <a:ea typeface="Mukta Light" pitchFamily="34" charset="-122"/>
                <a:cs typeface="Mukta Light" pitchFamily="34" charset="-120"/>
              </a:rPr>
              <a:t> methods that all payment methods must implement.</a:t>
            </a:r>
            <a:endParaRPr lang="en-US" sz="950" dirty="0"/>
          </a:p>
        </p:txBody>
      </p:sp>
      <p:sp>
        <p:nvSpPr>
          <p:cNvPr id="8" name="Shape 6"/>
          <p:cNvSpPr/>
          <p:nvPr/>
        </p:nvSpPr>
        <p:spPr>
          <a:xfrm>
            <a:off x="5061823" y="1470660"/>
            <a:ext cx="4506635" cy="370284"/>
          </a:xfrm>
          <a:prstGeom prst="roundRect">
            <a:avLst>
              <a:gd name="adj" fmla="val 480062"/>
            </a:avLst>
          </a:prstGeom>
          <a:solidFill>
            <a:srgbClr val="542C49"/>
          </a:solidFill>
          <a:ln w="7620">
            <a:solidFill>
              <a:srgbClr val="6D4562"/>
            </a:solidFill>
            <a:prstDash val="solid"/>
          </a:ln>
        </p:spPr>
      </p:sp>
      <p:sp>
        <p:nvSpPr>
          <p:cNvPr id="9" name="Text 7"/>
          <p:cNvSpPr/>
          <p:nvPr/>
        </p:nvSpPr>
        <p:spPr>
          <a:xfrm>
            <a:off x="7222569" y="1540073"/>
            <a:ext cx="185142" cy="231458"/>
          </a:xfrm>
          <a:prstGeom prst="rect">
            <a:avLst/>
          </a:prstGeom>
          <a:noFill/>
          <a:ln/>
        </p:spPr>
        <p:txBody>
          <a:bodyPr wrap="none" lIns="0" tIns="0" rIns="0" bIns="0" rtlCol="0" anchor="t"/>
          <a:lstStyle/>
          <a:p>
            <a:pPr marL="0" indent="0" algn="l">
              <a:lnSpc>
                <a:spcPts val="1450"/>
              </a:lnSpc>
              <a:buNone/>
            </a:pPr>
            <a:r>
              <a:rPr lang="en-US" sz="1450" dirty="0">
                <a:solidFill>
                  <a:srgbClr val="DAD8E9"/>
                </a:solidFill>
                <a:latin typeface="Prompt Medium" pitchFamily="34" charset="0"/>
                <a:ea typeface="Prompt Medium" pitchFamily="34" charset="-122"/>
                <a:cs typeface="Prompt Medium" pitchFamily="34" charset="-120"/>
              </a:rPr>
              <a:t>2</a:t>
            </a:r>
            <a:endParaRPr lang="en-US" sz="1450" dirty="0"/>
          </a:p>
        </p:txBody>
      </p:sp>
      <p:sp>
        <p:nvSpPr>
          <p:cNvPr id="10" name="Text 8"/>
          <p:cNvSpPr/>
          <p:nvPr/>
        </p:nvSpPr>
        <p:spPr>
          <a:xfrm>
            <a:off x="5185172" y="1964293"/>
            <a:ext cx="1766530" cy="171450"/>
          </a:xfrm>
          <a:prstGeom prst="rect">
            <a:avLst/>
          </a:prstGeom>
          <a:noFill/>
          <a:ln/>
        </p:spPr>
        <p:txBody>
          <a:bodyPr wrap="none" lIns="0" tIns="0" rIns="0" bIns="0" rtlCol="0" anchor="t"/>
          <a:lstStyle/>
          <a:p>
            <a:pPr marL="0" indent="0" algn="l">
              <a:lnSpc>
                <a:spcPts val="1350"/>
              </a:lnSpc>
              <a:buNone/>
            </a:pPr>
            <a:r>
              <a:rPr lang="en-US" sz="1050" dirty="0">
                <a:solidFill>
                  <a:srgbClr val="DAD8E9"/>
                </a:solidFill>
                <a:latin typeface="Prompt Medium" pitchFamily="34" charset="0"/>
                <a:ea typeface="Prompt Medium" pitchFamily="34" charset="-122"/>
                <a:cs typeface="Prompt Medium" pitchFamily="34" charset="-120"/>
              </a:rPr>
              <a:t>Concrete Implementations</a:t>
            </a:r>
            <a:endParaRPr lang="en-US" sz="1050" dirty="0"/>
          </a:p>
        </p:txBody>
      </p:sp>
      <p:sp>
        <p:nvSpPr>
          <p:cNvPr id="11" name="Text 9"/>
          <p:cNvSpPr/>
          <p:nvPr/>
        </p:nvSpPr>
        <p:spPr>
          <a:xfrm>
            <a:off x="5185172" y="2209800"/>
            <a:ext cx="4259937" cy="402669"/>
          </a:xfrm>
          <a:prstGeom prst="rect">
            <a:avLst/>
          </a:prstGeom>
          <a:noFill/>
          <a:ln/>
        </p:spPr>
        <p:txBody>
          <a:bodyPr wrap="square" lIns="0" tIns="0" rIns="0" bIns="0" rtlCol="0" anchor="t"/>
          <a:lstStyle/>
          <a:p>
            <a:pPr marL="0" indent="0" algn="l">
              <a:lnSpc>
                <a:spcPts val="1550"/>
              </a:lnSpc>
              <a:buNone/>
            </a:pPr>
            <a:r>
              <a:rPr lang="en-US" sz="950" dirty="0">
                <a:solidFill>
                  <a:srgbClr val="DAD8E9"/>
                </a:solidFill>
                <a:highlight>
                  <a:srgbClr val="181930"/>
                </a:highlight>
                <a:latin typeface="Consolas" pitchFamily="34" charset="0"/>
                <a:ea typeface="Consolas" pitchFamily="34" charset="-122"/>
                <a:cs typeface="Consolas" pitchFamily="34" charset="-120"/>
              </a:rPr>
              <a:t>CreditCard</a:t>
            </a:r>
            <a:r>
              <a:rPr lang="en-US" sz="950" dirty="0">
                <a:solidFill>
                  <a:srgbClr val="DAD8E9"/>
                </a:solidFill>
                <a:latin typeface="Mukta Light" pitchFamily="34" charset="0"/>
                <a:ea typeface="Mukta Light" pitchFamily="34" charset="-122"/>
                <a:cs typeface="Mukta Light" pitchFamily="34" charset="-120"/>
              </a:rPr>
              <a:t> and </a:t>
            </a:r>
            <a:r>
              <a:rPr lang="en-US" sz="950" dirty="0">
                <a:solidFill>
                  <a:srgbClr val="DAD8E9"/>
                </a:solidFill>
                <a:highlight>
                  <a:srgbClr val="181930"/>
                </a:highlight>
                <a:latin typeface="Consolas" pitchFamily="34" charset="0"/>
                <a:ea typeface="Consolas" pitchFamily="34" charset="-122"/>
                <a:cs typeface="Consolas" pitchFamily="34" charset="-120"/>
              </a:rPr>
              <a:t>PayPal</a:t>
            </a:r>
            <a:r>
              <a:rPr lang="en-US" sz="950" dirty="0">
                <a:solidFill>
                  <a:srgbClr val="DAD8E9"/>
                </a:solidFill>
                <a:latin typeface="Mukta Light" pitchFamily="34" charset="0"/>
                <a:ea typeface="Mukta Light" pitchFamily="34" charset="-122"/>
                <a:cs typeface="Mukta Light" pitchFamily="34" charset="-120"/>
              </a:rPr>
              <a:t> implement </a:t>
            </a:r>
            <a:r>
              <a:rPr lang="en-US" sz="950" dirty="0">
                <a:solidFill>
                  <a:srgbClr val="DAD8E9"/>
                </a:solidFill>
                <a:highlight>
                  <a:srgbClr val="181930"/>
                </a:highlight>
                <a:latin typeface="Consolas" pitchFamily="34" charset="0"/>
                <a:ea typeface="Consolas" pitchFamily="34" charset="-122"/>
                <a:cs typeface="Consolas" pitchFamily="34" charset="-120"/>
              </a:rPr>
              <a:t>PaymentMethod</a:t>
            </a:r>
            <a:r>
              <a:rPr lang="en-US" sz="950" dirty="0">
                <a:solidFill>
                  <a:srgbClr val="DAD8E9"/>
                </a:solidFill>
                <a:latin typeface="Mukta Light" pitchFamily="34" charset="0"/>
                <a:ea typeface="Mukta Light" pitchFamily="34" charset="-122"/>
                <a:cs typeface="Mukta Light" pitchFamily="34" charset="-120"/>
              </a:rPr>
              <a:t>, each providing its specific payment logic and details.</a:t>
            </a:r>
            <a:endParaRPr lang="en-US" sz="950" dirty="0"/>
          </a:p>
        </p:txBody>
      </p:sp>
      <p:sp>
        <p:nvSpPr>
          <p:cNvPr id="12" name="Shape 10"/>
          <p:cNvSpPr/>
          <p:nvPr/>
        </p:nvSpPr>
        <p:spPr>
          <a:xfrm>
            <a:off x="9691807" y="1470660"/>
            <a:ext cx="4506635" cy="370284"/>
          </a:xfrm>
          <a:prstGeom prst="roundRect">
            <a:avLst>
              <a:gd name="adj" fmla="val 480062"/>
            </a:avLst>
          </a:prstGeom>
          <a:solidFill>
            <a:srgbClr val="542C49"/>
          </a:solidFill>
          <a:ln w="7620">
            <a:solidFill>
              <a:srgbClr val="6D4562"/>
            </a:solidFill>
            <a:prstDash val="solid"/>
          </a:ln>
        </p:spPr>
      </p:sp>
      <p:sp>
        <p:nvSpPr>
          <p:cNvPr id="13" name="Text 11"/>
          <p:cNvSpPr/>
          <p:nvPr/>
        </p:nvSpPr>
        <p:spPr>
          <a:xfrm>
            <a:off x="11852553" y="1540073"/>
            <a:ext cx="185142" cy="231458"/>
          </a:xfrm>
          <a:prstGeom prst="rect">
            <a:avLst/>
          </a:prstGeom>
          <a:noFill/>
          <a:ln/>
        </p:spPr>
        <p:txBody>
          <a:bodyPr wrap="none" lIns="0" tIns="0" rIns="0" bIns="0" rtlCol="0" anchor="t"/>
          <a:lstStyle/>
          <a:p>
            <a:pPr marL="0" indent="0" algn="l">
              <a:lnSpc>
                <a:spcPts val="1450"/>
              </a:lnSpc>
              <a:buNone/>
            </a:pPr>
            <a:r>
              <a:rPr lang="en-US" sz="1450" dirty="0">
                <a:solidFill>
                  <a:srgbClr val="DAD8E9"/>
                </a:solidFill>
                <a:latin typeface="Prompt Medium" pitchFamily="34" charset="0"/>
                <a:ea typeface="Prompt Medium" pitchFamily="34" charset="-122"/>
                <a:cs typeface="Prompt Medium" pitchFamily="34" charset="-120"/>
              </a:rPr>
              <a:t>3</a:t>
            </a:r>
            <a:endParaRPr lang="en-US" sz="1450" dirty="0"/>
          </a:p>
        </p:txBody>
      </p:sp>
      <p:sp>
        <p:nvSpPr>
          <p:cNvPr id="14" name="Text 12"/>
          <p:cNvSpPr/>
          <p:nvPr/>
        </p:nvSpPr>
        <p:spPr>
          <a:xfrm>
            <a:off x="9815155" y="1964293"/>
            <a:ext cx="1604843" cy="171450"/>
          </a:xfrm>
          <a:prstGeom prst="rect">
            <a:avLst/>
          </a:prstGeom>
          <a:noFill/>
          <a:ln/>
        </p:spPr>
        <p:txBody>
          <a:bodyPr wrap="none" lIns="0" tIns="0" rIns="0" bIns="0" rtlCol="0" anchor="t"/>
          <a:lstStyle/>
          <a:p>
            <a:pPr marL="0" indent="0" algn="l">
              <a:lnSpc>
                <a:spcPts val="1350"/>
              </a:lnSpc>
              <a:buNone/>
            </a:pPr>
            <a:r>
              <a:rPr lang="en-US" sz="1050" dirty="0">
                <a:solidFill>
                  <a:srgbClr val="DAD8E9"/>
                </a:solidFill>
                <a:latin typeface="Prompt Medium" pitchFamily="34" charset="0"/>
                <a:ea typeface="Prompt Medium" pitchFamily="34" charset="-122"/>
                <a:cs typeface="Prompt Medium" pitchFamily="34" charset="-120"/>
              </a:rPr>
              <a:t>Polymorphic Processing</a:t>
            </a:r>
            <a:endParaRPr lang="en-US" sz="1050" dirty="0"/>
          </a:p>
        </p:txBody>
      </p:sp>
      <p:sp>
        <p:nvSpPr>
          <p:cNvPr id="15" name="Text 13"/>
          <p:cNvSpPr/>
          <p:nvPr/>
        </p:nvSpPr>
        <p:spPr>
          <a:xfrm>
            <a:off x="9815155" y="2209800"/>
            <a:ext cx="4259937" cy="600194"/>
          </a:xfrm>
          <a:prstGeom prst="rect">
            <a:avLst/>
          </a:prstGeom>
          <a:noFill/>
          <a:ln/>
        </p:spPr>
        <p:txBody>
          <a:bodyPr wrap="square" lIns="0" tIns="0" rIns="0" bIns="0" rtlCol="0" anchor="t"/>
          <a:lstStyle/>
          <a:p>
            <a:pPr marL="0" indent="0" algn="l">
              <a:lnSpc>
                <a:spcPts val="1550"/>
              </a:lnSpc>
              <a:buNone/>
            </a:pPr>
            <a:r>
              <a:rPr lang="en-US" sz="950" dirty="0">
                <a:solidFill>
                  <a:srgbClr val="DAD8E9"/>
                </a:solidFill>
                <a:latin typeface="Mukta Light" pitchFamily="34" charset="0"/>
                <a:ea typeface="Mukta Light" pitchFamily="34" charset="-122"/>
                <a:cs typeface="Mukta Light" pitchFamily="34" charset="-120"/>
              </a:rPr>
              <a:t>The </a:t>
            </a:r>
            <a:r>
              <a:rPr lang="en-US" sz="950" dirty="0">
                <a:solidFill>
                  <a:srgbClr val="DAD8E9"/>
                </a:solidFill>
                <a:highlight>
                  <a:srgbClr val="181930"/>
                </a:highlight>
                <a:latin typeface="Consolas" pitchFamily="34" charset="0"/>
                <a:ea typeface="Consolas" pitchFamily="34" charset="-122"/>
                <a:cs typeface="Consolas" pitchFamily="34" charset="-120"/>
              </a:rPr>
              <a:t>processPayment()</a:t>
            </a:r>
            <a:r>
              <a:rPr lang="en-US" sz="950" dirty="0">
                <a:solidFill>
                  <a:srgbClr val="DAD8E9"/>
                </a:solidFill>
                <a:latin typeface="Mukta Light" pitchFamily="34" charset="0"/>
                <a:ea typeface="Mukta Light" pitchFamily="34" charset="-122"/>
                <a:cs typeface="Mukta Light" pitchFamily="34" charset="-120"/>
              </a:rPr>
              <a:t> function accepts any </a:t>
            </a:r>
            <a:r>
              <a:rPr lang="en-US" sz="950" dirty="0">
                <a:solidFill>
                  <a:srgbClr val="DAD8E9"/>
                </a:solidFill>
                <a:highlight>
                  <a:srgbClr val="181930"/>
                </a:highlight>
                <a:latin typeface="Consolas" pitchFamily="34" charset="0"/>
                <a:ea typeface="Consolas" pitchFamily="34" charset="-122"/>
                <a:cs typeface="Consolas" pitchFamily="34" charset="-120"/>
              </a:rPr>
              <a:t>PaymentMethod</a:t>
            </a:r>
            <a:r>
              <a:rPr lang="en-US" sz="950" dirty="0">
                <a:solidFill>
                  <a:srgbClr val="DAD8E9"/>
                </a:solidFill>
                <a:latin typeface="Mukta Light" pitchFamily="34" charset="0"/>
                <a:ea typeface="Mukta Light" pitchFamily="34" charset="-122"/>
                <a:cs typeface="Mukta Light" pitchFamily="34" charset="-120"/>
              </a:rPr>
              <a:t> object, demonstrating how polymorphism allows uniform handling of different payment types.</a:t>
            </a:r>
            <a:endParaRPr lang="en-US" sz="950" dirty="0"/>
          </a:p>
        </p:txBody>
      </p:sp>
      <p:sp>
        <p:nvSpPr>
          <p:cNvPr id="16" name="Shape 14"/>
          <p:cNvSpPr/>
          <p:nvPr/>
        </p:nvSpPr>
        <p:spPr>
          <a:xfrm>
            <a:off x="431959" y="3072170"/>
            <a:ext cx="13766483" cy="5157430"/>
          </a:xfrm>
          <a:prstGeom prst="roundRect">
            <a:avLst>
              <a:gd name="adj" fmla="val 848"/>
            </a:avLst>
          </a:prstGeom>
          <a:solidFill>
            <a:srgbClr val="181930"/>
          </a:solidFill>
          <a:ln/>
        </p:spPr>
      </p:sp>
      <p:sp>
        <p:nvSpPr>
          <p:cNvPr id="17" name="Shape 15"/>
          <p:cNvSpPr/>
          <p:nvPr/>
        </p:nvSpPr>
        <p:spPr>
          <a:xfrm>
            <a:off x="296465" y="2711648"/>
            <a:ext cx="7330969" cy="5395289"/>
          </a:xfrm>
          <a:prstGeom prst="roundRect">
            <a:avLst>
              <a:gd name="adj" fmla="val 303"/>
            </a:avLst>
          </a:prstGeom>
          <a:solidFill>
            <a:srgbClr val="181930"/>
          </a:solidFill>
          <a:ln/>
        </p:spPr>
      </p:sp>
      <p:sp>
        <p:nvSpPr>
          <p:cNvPr id="18" name="Text 16"/>
          <p:cNvSpPr/>
          <p:nvPr/>
        </p:nvSpPr>
        <p:spPr>
          <a:xfrm>
            <a:off x="641746" y="2744153"/>
            <a:ext cx="13531929" cy="5485447"/>
          </a:xfrm>
          <a:prstGeom prst="rect">
            <a:avLst/>
          </a:prstGeom>
          <a:noFill/>
          <a:ln/>
        </p:spPr>
        <p:txBody>
          <a:bodyPr wrap="square" lIns="0" tIns="0" rIns="0" bIns="0" rtlCol="0" anchor="t"/>
          <a:lstStyle/>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abstract class PaymentMethod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double get balance;</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bool pay(double amount);</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String get description;</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class CreditCard implements PaymentMethod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final String cardNumber; double _balance;</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CreditCard(this.cardNumber, this._balance);</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@override double get balance =&gt; _balance;</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@override bool pay(double amount)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if (amount &lt;= _balance) { _balance -= amount; print('Paid \$${amount} with Credit Card $cardNumber'); return true; } return false;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@override String get description =&gt; 'Credit Card ending in ${cardNumber.substring(12)}';</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class PayPal extends PaymentMethod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String email; double _balance;</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PayPal(this.email, this._balance);</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@override double get balance =&gt; _balance;</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@override bool pay(double amount)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_balance -= amount; print('Paid \$${amount} with PayPal ($email)'); return true;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@override String get description =&gt; 'PayPal: $email';</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void processPayment(PaymentMethod method, double amount)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print('Using: ${method.description}');</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if (method.pay(amount))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print('Payment successful! Remaining balance: \$${method.balance}');</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  }</a:t>
            </a:r>
            <a:endParaRPr lang="en-US" sz="950" dirty="0"/>
          </a:p>
          <a:p>
            <a:pPr marL="0" indent="0" algn="l">
              <a:lnSpc>
                <a:spcPts val="1550"/>
              </a:lnSpc>
              <a:buNone/>
            </a:pPr>
            <a:r>
              <a:rPr lang="en-US" sz="9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950" dirty="0"/>
          </a:p>
        </p:txBody>
      </p:sp>
      <p:sp>
        <p:nvSpPr>
          <p:cNvPr id="19" name="Text 17"/>
          <p:cNvSpPr/>
          <p:nvPr/>
        </p:nvSpPr>
        <p:spPr>
          <a:xfrm>
            <a:off x="8745498" y="3011506"/>
            <a:ext cx="1540983" cy="345307"/>
          </a:xfrm>
          <a:prstGeom prst="rect">
            <a:avLst/>
          </a:prstGeom>
          <a:noFill/>
          <a:ln/>
        </p:spPr>
        <p:txBody>
          <a:bodyPr wrap="none" lIns="0" tIns="0" rIns="0" bIns="0" rtlCol="0" anchor="t"/>
          <a:lstStyle/>
          <a:p>
            <a:pPr marL="0" indent="0" algn="l">
              <a:lnSpc>
                <a:spcPts val="1600"/>
              </a:lnSpc>
              <a:buNone/>
            </a:pPr>
            <a:r>
              <a:rPr lang="en-US" sz="1250" dirty="0">
                <a:solidFill>
                  <a:srgbClr val="C6BFEE"/>
                </a:solidFill>
                <a:latin typeface="Prompt Medium" pitchFamily="34" charset="0"/>
                <a:ea typeface="Prompt Medium" pitchFamily="34" charset="-122"/>
                <a:cs typeface="Prompt Medium" pitchFamily="34" charset="-120"/>
              </a:rPr>
              <a:t>Key Takeaways</a:t>
            </a:r>
            <a:endParaRPr lang="en-US" sz="1250" dirty="0"/>
          </a:p>
        </p:txBody>
      </p:sp>
      <p:pic>
        <p:nvPicPr>
          <p:cNvPr id="20"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91694" y="3406079"/>
            <a:ext cx="310916" cy="310916"/>
          </a:xfrm>
          <a:prstGeom prst="rect">
            <a:avLst/>
          </a:prstGeom>
        </p:spPr>
      </p:pic>
      <p:sp>
        <p:nvSpPr>
          <p:cNvPr id="21" name="Text 18"/>
          <p:cNvSpPr/>
          <p:nvPr/>
        </p:nvSpPr>
        <p:spPr>
          <a:xfrm>
            <a:off x="9146500" y="3402268"/>
            <a:ext cx="1284152" cy="287923"/>
          </a:xfrm>
          <a:prstGeom prst="rect">
            <a:avLst/>
          </a:prstGeom>
          <a:noFill/>
          <a:ln/>
        </p:spPr>
        <p:txBody>
          <a:bodyPr wrap="none" lIns="0" tIns="0" rIns="0" bIns="0" rtlCol="0" anchor="t"/>
          <a:lstStyle/>
          <a:p>
            <a:pPr marL="0" indent="0" algn="l">
              <a:lnSpc>
                <a:spcPts val="1350"/>
              </a:lnSpc>
              <a:buNone/>
            </a:pPr>
            <a:r>
              <a:rPr lang="en-US" sz="1050" dirty="0">
                <a:solidFill>
                  <a:srgbClr val="DAD8E9"/>
                </a:solidFill>
                <a:latin typeface="Prompt Medium" pitchFamily="34" charset="0"/>
                <a:ea typeface="Prompt Medium" pitchFamily="34" charset="-122"/>
                <a:cs typeface="Prompt Medium" pitchFamily="34" charset="-120"/>
              </a:rPr>
              <a:t>Inheritance</a:t>
            </a:r>
            <a:endParaRPr lang="en-US" sz="1050" dirty="0"/>
          </a:p>
        </p:txBody>
      </p:sp>
      <p:sp>
        <p:nvSpPr>
          <p:cNvPr id="22" name="Text 19"/>
          <p:cNvSpPr/>
          <p:nvPr/>
        </p:nvSpPr>
        <p:spPr>
          <a:xfrm>
            <a:off x="9146500" y="3647775"/>
            <a:ext cx="4928592" cy="455771"/>
          </a:xfrm>
          <a:prstGeom prst="rect">
            <a:avLst/>
          </a:prstGeom>
          <a:noFill/>
          <a:ln/>
        </p:spPr>
        <p:txBody>
          <a:bodyPr wrap="none" lIns="0" tIns="0" rIns="0" bIns="0" rtlCol="0" anchor="t"/>
          <a:lstStyle/>
          <a:p>
            <a:pPr marL="0" indent="0" algn="l">
              <a:lnSpc>
                <a:spcPts val="1550"/>
              </a:lnSpc>
              <a:buNone/>
            </a:pPr>
            <a:r>
              <a:rPr lang="en-US" sz="950" dirty="0">
                <a:solidFill>
                  <a:srgbClr val="DAD8E9"/>
                </a:solidFill>
                <a:latin typeface="Mukta Light" pitchFamily="34" charset="0"/>
                <a:ea typeface="Mukta Light" pitchFamily="34" charset="-122"/>
                <a:cs typeface="Mukta Light" pitchFamily="34" charset="-120"/>
              </a:rPr>
              <a:t>Organize code with </a:t>
            </a:r>
            <a:r>
              <a:rPr lang="en-US" sz="950" dirty="0">
                <a:solidFill>
                  <a:srgbClr val="DAD8E9"/>
                </a:solidFill>
                <a:highlight>
                  <a:srgbClr val="181930"/>
                </a:highlight>
                <a:latin typeface="Consolas" pitchFamily="34" charset="0"/>
                <a:ea typeface="Consolas" pitchFamily="34" charset="-122"/>
                <a:cs typeface="Consolas" pitchFamily="34" charset="-120"/>
              </a:rPr>
              <a:t>extends</a:t>
            </a:r>
            <a:r>
              <a:rPr lang="en-US" sz="950" dirty="0">
                <a:solidFill>
                  <a:srgbClr val="DAD8E9"/>
                </a:solidFill>
                <a:latin typeface="Mukta Light" pitchFamily="34" charset="0"/>
                <a:ea typeface="Mukta Light" pitchFamily="34" charset="-122"/>
                <a:cs typeface="Mukta Light" pitchFamily="34" charset="-120"/>
              </a:rPr>
              <a:t> for </a:t>
            </a:r>
            <a:r>
              <a:rPr lang="en-US" sz="950" b="1" dirty="0">
                <a:solidFill>
                  <a:srgbClr val="DAD8E9"/>
                </a:solidFill>
                <a:latin typeface="Mukta Light" pitchFamily="34" charset="0"/>
                <a:ea typeface="Mukta Light" pitchFamily="34" charset="-122"/>
                <a:cs typeface="Mukta Light" pitchFamily="34" charset="-120"/>
              </a:rPr>
              <a:t>IS-A</a:t>
            </a:r>
            <a:r>
              <a:rPr lang="en-US" sz="950" dirty="0">
                <a:solidFill>
                  <a:srgbClr val="DAD8E9"/>
                </a:solidFill>
                <a:latin typeface="Mukta Light" pitchFamily="34" charset="0"/>
                <a:ea typeface="Mukta Light" pitchFamily="34" charset="-122"/>
                <a:cs typeface="Mukta Light" pitchFamily="34" charset="-120"/>
              </a:rPr>
              <a:t> relationships.</a:t>
            </a:r>
            <a:endParaRPr lang="en-US" sz="950" dirty="0"/>
          </a:p>
        </p:txBody>
      </p:sp>
      <p:pic>
        <p:nvPicPr>
          <p:cNvPr id="23" name="Image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91694" y="4103547"/>
            <a:ext cx="310916" cy="310916"/>
          </a:xfrm>
          <a:prstGeom prst="rect">
            <a:avLst/>
          </a:prstGeom>
        </p:spPr>
      </p:pic>
      <p:sp>
        <p:nvSpPr>
          <p:cNvPr id="24" name="Text 20"/>
          <p:cNvSpPr/>
          <p:nvPr/>
        </p:nvSpPr>
        <p:spPr>
          <a:xfrm>
            <a:off x="9146500" y="4099736"/>
            <a:ext cx="1284152" cy="287923"/>
          </a:xfrm>
          <a:prstGeom prst="rect">
            <a:avLst/>
          </a:prstGeom>
          <a:noFill/>
          <a:ln/>
        </p:spPr>
        <p:txBody>
          <a:bodyPr wrap="none" lIns="0" tIns="0" rIns="0" bIns="0" rtlCol="0" anchor="t"/>
          <a:lstStyle/>
          <a:p>
            <a:pPr marL="0" indent="0" algn="l">
              <a:lnSpc>
                <a:spcPts val="1350"/>
              </a:lnSpc>
              <a:buNone/>
            </a:pPr>
            <a:r>
              <a:rPr lang="en-US" sz="1050" dirty="0">
                <a:solidFill>
                  <a:srgbClr val="DAD8E9"/>
                </a:solidFill>
                <a:latin typeface="Prompt Medium" pitchFamily="34" charset="0"/>
                <a:ea typeface="Prompt Medium" pitchFamily="34" charset="-122"/>
                <a:cs typeface="Prompt Medium" pitchFamily="34" charset="-120"/>
              </a:rPr>
              <a:t>Polymorphism</a:t>
            </a:r>
            <a:endParaRPr lang="en-US" sz="1050" dirty="0"/>
          </a:p>
        </p:txBody>
      </p:sp>
      <p:sp>
        <p:nvSpPr>
          <p:cNvPr id="25" name="Text 21"/>
          <p:cNvSpPr/>
          <p:nvPr/>
        </p:nvSpPr>
        <p:spPr>
          <a:xfrm>
            <a:off x="9146500" y="4378923"/>
            <a:ext cx="4928592" cy="438841"/>
          </a:xfrm>
          <a:prstGeom prst="rect">
            <a:avLst/>
          </a:prstGeom>
          <a:noFill/>
          <a:ln/>
        </p:spPr>
        <p:txBody>
          <a:bodyPr wrap="none" lIns="0" tIns="0" rIns="0" bIns="0" rtlCol="0" anchor="t"/>
          <a:lstStyle/>
          <a:p>
            <a:pPr marL="0" indent="0" algn="l">
              <a:lnSpc>
                <a:spcPts val="1550"/>
              </a:lnSpc>
              <a:buNone/>
            </a:pPr>
            <a:r>
              <a:rPr lang="en-US" sz="950" dirty="0">
                <a:solidFill>
                  <a:srgbClr val="DAD8E9"/>
                </a:solidFill>
                <a:latin typeface="Mukta Light" pitchFamily="34" charset="0"/>
                <a:ea typeface="Mukta Light" pitchFamily="34" charset="-122"/>
                <a:cs typeface="Mukta Light" pitchFamily="34" charset="-120"/>
              </a:rPr>
              <a:t>Treat objects of different types uniformly through a common parent or interface.</a:t>
            </a:r>
            <a:endParaRPr lang="en-US" sz="950" dirty="0"/>
          </a:p>
        </p:txBody>
      </p:sp>
      <p:pic>
        <p:nvPicPr>
          <p:cNvPr id="26" name="Image 2"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91694" y="4793395"/>
            <a:ext cx="310916" cy="310916"/>
          </a:xfrm>
          <a:prstGeom prst="rect">
            <a:avLst/>
          </a:prstGeom>
        </p:spPr>
      </p:pic>
      <p:sp>
        <p:nvSpPr>
          <p:cNvPr id="27" name="Text 22"/>
          <p:cNvSpPr/>
          <p:nvPr/>
        </p:nvSpPr>
        <p:spPr>
          <a:xfrm>
            <a:off x="9146500" y="4789584"/>
            <a:ext cx="1284152" cy="287923"/>
          </a:xfrm>
          <a:prstGeom prst="rect">
            <a:avLst/>
          </a:prstGeom>
          <a:noFill/>
          <a:ln/>
        </p:spPr>
        <p:txBody>
          <a:bodyPr wrap="none" lIns="0" tIns="0" rIns="0" bIns="0" rtlCol="0" anchor="t"/>
          <a:lstStyle/>
          <a:p>
            <a:pPr marL="0" indent="0" algn="l">
              <a:lnSpc>
                <a:spcPts val="1350"/>
              </a:lnSpc>
              <a:buNone/>
            </a:pPr>
            <a:r>
              <a:rPr lang="en-US" sz="1050" dirty="0">
                <a:solidFill>
                  <a:srgbClr val="DAD8E9"/>
                </a:solidFill>
                <a:latin typeface="Prompt Medium" pitchFamily="34" charset="0"/>
                <a:ea typeface="Prompt Medium" pitchFamily="34" charset="-122"/>
                <a:cs typeface="Prompt Medium" pitchFamily="34" charset="-120"/>
              </a:rPr>
              <a:t>Abstract Classes</a:t>
            </a:r>
            <a:endParaRPr lang="en-US" sz="1050" dirty="0"/>
          </a:p>
        </p:txBody>
      </p:sp>
      <p:sp>
        <p:nvSpPr>
          <p:cNvPr id="28" name="Text 23"/>
          <p:cNvSpPr/>
          <p:nvPr/>
        </p:nvSpPr>
        <p:spPr>
          <a:xfrm>
            <a:off x="9146500" y="5068771"/>
            <a:ext cx="4928592" cy="438841"/>
          </a:xfrm>
          <a:prstGeom prst="rect">
            <a:avLst/>
          </a:prstGeom>
          <a:noFill/>
          <a:ln/>
        </p:spPr>
        <p:txBody>
          <a:bodyPr wrap="none" lIns="0" tIns="0" rIns="0" bIns="0" rtlCol="0" anchor="t"/>
          <a:lstStyle/>
          <a:p>
            <a:pPr marL="0" indent="0" algn="l">
              <a:lnSpc>
                <a:spcPts val="1550"/>
              </a:lnSpc>
              <a:buNone/>
            </a:pPr>
            <a:r>
              <a:rPr lang="en-US" sz="950" dirty="0">
                <a:solidFill>
                  <a:srgbClr val="DAD8E9"/>
                </a:solidFill>
                <a:latin typeface="Mukta Light" pitchFamily="34" charset="0"/>
                <a:ea typeface="Mukta Light" pitchFamily="34" charset="-122"/>
                <a:cs typeface="Mukta Light" pitchFamily="34" charset="-120"/>
              </a:rPr>
              <a:t>Define blueprints that enforce methods while allowing partial implementation.</a:t>
            </a:r>
            <a:endParaRPr lang="en-US" sz="950" dirty="0"/>
          </a:p>
        </p:txBody>
      </p:sp>
      <p:pic>
        <p:nvPicPr>
          <p:cNvPr id="29" name="Image 3"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91694" y="5483243"/>
            <a:ext cx="310916" cy="310916"/>
          </a:xfrm>
          <a:prstGeom prst="rect">
            <a:avLst/>
          </a:prstGeom>
        </p:spPr>
      </p:pic>
      <p:sp>
        <p:nvSpPr>
          <p:cNvPr id="30" name="Text 24"/>
          <p:cNvSpPr/>
          <p:nvPr/>
        </p:nvSpPr>
        <p:spPr>
          <a:xfrm>
            <a:off x="9146500" y="5479432"/>
            <a:ext cx="1284152" cy="287923"/>
          </a:xfrm>
          <a:prstGeom prst="rect">
            <a:avLst/>
          </a:prstGeom>
          <a:noFill/>
          <a:ln/>
        </p:spPr>
        <p:txBody>
          <a:bodyPr wrap="none" lIns="0" tIns="0" rIns="0" bIns="0" rtlCol="0" anchor="t"/>
          <a:lstStyle/>
          <a:p>
            <a:pPr marL="0" indent="0" algn="l">
              <a:lnSpc>
                <a:spcPts val="1350"/>
              </a:lnSpc>
              <a:buNone/>
            </a:pPr>
            <a:r>
              <a:rPr lang="en-US" sz="1050" dirty="0">
                <a:solidFill>
                  <a:srgbClr val="DAD8E9"/>
                </a:solidFill>
                <a:latin typeface="Prompt Medium" pitchFamily="34" charset="0"/>
                <a:ea typeface="Prompt Medium" pitchFamily="34" charset="-122"/>
                <a:cs typeface="Prompt Medium" pitchFamily="34" charset="-120"/>
              </a:rPr>
              <a:t>Interfaces</a:t>
            </a:r>
            <a:endParaRPr lang="en-US" sz="1050" dirty="0"/>
          </a:p>
        </p:txBody>
      </p:sp>
      <p:sp>
        <p:nvSpPr>
          <p:cNvPr id="31" name="Text 25"/>
          <p:cNvSpPr/>
          <p:nvPr/>
        </p:nvSpPr>
        <p:spPr>
          <a:xfrm>
            <a:off x="9146500" y="5758618"/>
            <a:ext cx="4928592" cy="455771"/>
          </a:xfrm>
          <a:prstGeom prst="rect">
            <a:avLst/>
          </a:prstGeom>
          <a:noFill/>
          <a:ln/>
        </p:spPr>
        <p:txBody>
          <a:bodyPr wrap="none" lIns="0" tIns="0" rIns="0" bIns="0" rtlCol="0" anchor="t"/>
          <a:lstStyle/>
          <a:p>
            <a:pPr marL="0" indent="0" algn="l">
              <a:lnSpc>
                <a:spcPts val="1550"/>
              </a:lnSpc>
              <a:buNone/>
            </a:pPr>
            <a:r>
              <a:rPr lang="en-US" sz="950" dirty="0">
                <a:solidFill>
                  <a:srgbClr val="DAD8E9"/>
                </a:solidFill>
                <a:latin typeface="Mukta Light" pitchFamily="34" charset="0"/>
                <a:ea typeface="Mukta Light" pitchFamily="34" charset="-122"/>
                <a:cs typeface="Mukta Light" pitchFamily="34" charset="-120"/>
              </a:rPr>
              <a:t>Every class is an implicit interface; use </a:t>
            </a:r>
            <a:r>
              <a:rPr lang="en-US" sz="950" dirty="0">
                <a:solidFill>
                  <a:srgbClr val="DAD8E9"/>
                </a:solidFill>
                <a:highlight>
                  <a:srgbClr val="181930"/>
                </a:highlight>
                <a:latin typeface="Consolas" pitchFamily="34" charset="0"/>
                <a:ea typeface="Consolas" pitchFamily="34" charset="-122"/>
                <a:cs typeface="Consolas" pitchFamily="34" charset="-120"/>
              </a:rPr>
              <a:t>implements</a:t>
            </a:r>
            <a:r>
              <a:rPr lang="en-US" sz="950" dirty="0">
                <a:solidFill>
                  <a:srgbClr val="DAD8E9"/>
                </a:solidFill>
                <a:latin typeface="Mukta Light" pitchFamily="34" charset="0"/>
                <a:ea typeface="Mukta Light" pitchFamily="34" charset="-122"/>
                <a:cs typeface="Mukta Light" pitchFamily="34" charset="-120"/>
              </a:rPr>
              <a:t> to fulfill a contract.</a:t>
            </a:r>
            <a:endParaRPr lang="en-US" sz="950" dirty="0"/>
          </a:p>
        </p:txBody>
      </p:sp>
      <p:pic>
        <p:nvPicPr>
          <p:cNvPr id="32" name="Image 4"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91694" y="6180711"/>
            <a:ext cx="310916" cy="310916"/>
          </a:xfrm>
          <a:prstGeom prst="rect">
            <a:avLst/>
          </a:prstGeom>
        </p:spPr>
      </p:pic>
      <p:sp>
        <p:nvSpPr>
          <p:cNvPr id="33" name="Text 26"/>
          <p:cNvSpPr/>
          <p:nvPr/>
        </p:nvSpPr>
        <p:spPr>
          <a:xfrm>
            <a:off x="9146500" y="6176900"/>
            <a:ext cx="1284152" cy="287923"/>
          </a:xfrm>
          <a:prstGeom prst="rect">
            <a:avLst/>
          </a:prstGeom>
          <a:noFill/>
          <a:ln/>
        </p:spPr>
        <p:txBody>
          <a:bodyPr wrap="none" lIns="0" tIns="0" rIns="0" bIns="0" rtlCol="0" anchor="t"/>
          <a:lstStyle/>
          <a:p>
            <a:pPr marL="0" indent="0" algn="l">
              <a:lnSpc>
                <a:spcPts val="1350"/>
              </a:lnSpc>
              <a:buNone/>
            </a:pPr>
            <a:r>
              <a:rPr lang="en-US" sz="1050" dirty="0">
                <a:solidFill>
                  <a:srgbClr val="DAD8E9"/>
                </a:solidFill>
                <a:latin typeface="Prompt Medium" pitchFamily="34" charset="0"/>
                <a:ea typeface="Prompt Medium" pitchFamily="34" charset="-122"/>
                <a:cs typeface="Prompt Medium" pitchFamily="34" charset="-120"/>
              </a:rPr>
              <a:t>Mixins</a:t>
            </a:r>
            <a:endParaRPr lang="en-US" sz="1050" dirty="0"/>
          </a:p>
        </p:txBody>
      </p:sp>
      <p:sp>
        <p:nvSpPr>
          <p:cNvPr id="34" name="Text 27"/>
          <p:cNvSpPr/>
          <p:nvPr/>
        </p:nvSpPr>
        <p:spPr>
          <a:xfrm>
            <a:off x="9146500" y="6456086"/>
            <a:ext cx="4928592" cy="455771"/>
          </a:xfrm>
          <a:prstGeom prst="rect">
            <a:avLst/>
          </a:prstGeom>
          <a:noFill/>
          <a:ln/>
        </p:spPr>
        <p:txBody>
          <a:bodyPr wrap="none" lIns="0" tIns="0" rIns="0" bIns="0" rtlCol="0" anchor="t"/>
          <a:lstStyle/>
          <a:p>
            <a:pPr marL="0" indent="0" algn="l">
              <a:lnSpc>
                <a:spcPts val="1550"/>
              </a:lnSpc>
              <a:buNone/>
            </a:pPr>
            <a:r>
              <a:rPr lang="en-US" sz="950" dirty="0">
                <a:solidFill>
                  <a:srgbClr val="DAD8E9"/>
                </a:solidFill>
                <a:latin typeface="Mukta Light" pitchFamily="34" charset="0"/>
                <a:ea typeface="Mukta Light" pitchFamily="34" charset="-122"/>
                <a:cs typeface="Mukta Light" pitchFamily="34" charset="-120"/>
              </a:rPr>
              <a:t>Share reusable behaviors across class hierarchies using </a:t>
            </a:r>
            <a:r>
              <a:rPr lang="en-US" sz="950" dirty="0">
                <a:solidFill>
                  <a:srgbClr val="DAD8E9"/>
                </a:solidFill>
                <a:highlight>
                  <a:srgbClr val="181930"/>
                </a:highlight>
                <a:latin typeface="Consolas" pitchFamily="34" charset="0"/>
                <a:ea typeface="Consolas" pitchFamily="34" charset="-122"/>
                <a:cs typeface="Consolas" pitchFamily="34" charset="-120"/>
              </a:rPr>
              <a:t>with</a:t>
            </a:r>
            <a:r>
              <a:rPr lang="en-US" sz="950" dirty="0">
                <a:solidFill>
                  <a:srgbClr val="DAD8E9"/>
                </a:solidFill>
                <a:latin typeface="Mukta Light" pitchFamily="34" charset="0"/>
                <a:ea typeface="Mukta Light" pitchFamily="34" charset="-122"/>
                <a:cs typeface="Mukta Light" pitchFamily="34" charset="-120"/>
              </a:rPr>
              <a:t>.</a:t>
            </a:r>
            <a:endParaRPr lang="en-US" sz="950" dirty="0"/>
          </a:p>
        </p:txBody>
      </p:sp>
      <p:pic>
        <p:nvPicPr>
          <p:cNvPr id="35" name="Image 5"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8155" y="13234749"/>
            <a:ext cx="185142" cy="185142"/>
          </a:xfrm>
          <a:prstGeom prst="rect">
            <a:avLst/>
          </a:prstGeom>
        </p:spPr>
      </p:pic>
      <p:sp>
        <p:nvSpPr>
          <p:cNvPr id="36" name="Text 28"/>
          <p:cNvSpPr/>
          <p:nvPr/>
        </p:nvSpPr>
        <p:spPr>
          <a:xfrm>
            <a:off x="9146500" y="6908047"/>
            <a:ext cx="1284152" cy="300719"/>
          </a:xfrm>
          <a:prstGeom prst="rect">
            <a:avLst/>
          </a:prstGeom>
          <a:noFill/>
          <a:ln/>
        </p:spPr>
        <p:txBody>
          <a:bodyPr wrap="none" lIns="0" tIns="0" rIns="0" bIns="0" rtlCol="0" anchor="t"/>
          <a:lstStyle/>
          <a:p>
            <a:pPr marL="0" indent="0" algn="l">
              <a:lnSpc>
                <a:spcPts val="1350"/>
              </a:lnSpc>
              <a:buNone/>
            </a:pPr>
            <a:r>
              <a:rPr lang="en-US" sz="1050" dirty="0">
                <a:solidFill>
                  <a:srgbClr val="DAD8E9"/>
                </a:solidFill>
                <a:highlight>
                  <a:srgbClr val="181930"/>
                </a:highlight>
                <a:latin typeface="Consolas" pitchFamily="34" charset="0"/>
                <a:ea typeface="Consolas" pitchFamily="34" charset="-122"/>
                <a:cs typeface="Consolas" pitchFamily="34" charset="-120"/>
              </a:rPr>
              <a:t>@override</a:t>
            </a:r>
            <a:endParaRPr lang="en-US" sz="1050" dirty="0"/>
          </a:p>
        </p:txBody>
      </p:sp>
      <p:sp>
        <p:nvSpPr>
          <p:cNvPr id="37" name="Text 29"/>
          <p:cNvSpPr/>
          <p:nvPr/>
        </p:nvSpPr>
        <p:spPr>
          <a:xfrm>
            <a:off x="9146500" y="7161175"/>
            <a:ext cx="4928592" cy="438841"/>
          </a:xfrm>
          <a:prstGeom prst="rect">
            <a:avLst/>
          </a:prstGeom>
          <a:noFill/>
          <a:ln/>
        </p:spPr>
        <p:txBody>
          <a:bodyPr wrap="none" lIns="0" tIns="0" rIns="0" bIns="0" rtlCol="0" anchor="t"/>
          <a:lstStyle/>
          <a:p>
            <a:pPr marL="0" indent="0" algn="l">
              <a:lnSpc>
                <a:spcPts val="1550"/>
              </a:lnSpc>
              <a:buNone/>
            </a:pPr>
            <a:r>
              <a:rPr lang="en-US" sz="950" dirty="0">
                <a:solidFill>
                  <a:srgbClr val="DAD8E9"/>
                </a:solidFill>
                <a:latin typeface="Mukta Light" pitchFamily="34" charset="0"/>
                <a:ea typeface="Mukta Light" pitchFamily="34" charset="-122"/>
                <a:cs typeface="Mukta Light" pitchFamily="34" charset="-120"/>
              </a:rPr>
              <a:t>Use for clarity and compile-time checks when modifying parent methods.</a:t>
            </a:r>
            <a:endParaRPr lang="en-US" sz="9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075" y="623173"/>
            <a:ext cx="12680633" cy="629483"/>
          </a:xfrm>
          <a:prstGeom prst="rect">
            <a:avLst/>
          </a:prstGeom>
          <a:noFill/>
          <a:ln/>
        </p:spPr>
        <p:txBody>
          <a:bodyPr wrap="none" lIns="0" tIns="0" rIns="0" bIns="0" rtlCol="0" anchor="t"/>
          <a:lstStyle/>
          <a:p>
            <a:pPr marL="0" indent="0" algn="l">
              <a:lnSpc>
                <a:spcPts val="4950"/>
              </a:lnSpc>
              <a:buNone/>
            </a:pPr>
            <a:r>
              <a:rPr lang="en-US" sz="3950" dirty="0">
                <a:solidFill>
                  <a:srgbClr val="C6BFEE"/>
                </a:solidFill>
                <a:latin typeface="Prompt Medium" pitchFamily="34" charset="0"/>
                <a:ea typeface="Prompt Medium" pitchFamily="34" charset="-122"/>
                <a:cs typeface="Prompt Medium" pitchFamily="34" charset="-120"/>
              </a:rPr>
              <a:t>Introduction to Inheritance: Building Blocks of OOP</a:t>
            </a:r>
            <a:endParaRPr lang="en-US" sz="3950" dirty="0"/>
          </a:p>
        </p:txBody>
      </p:sp>
      <p:sp>
        <p:nvSpPr>
          <p:cNvPr id="3" name="Text 1"/>
          <p:cNvSpPr/>
          <p:nvPr/>
        </p:nvSpPr>
        <p:spPr>
          <a:xfrm>
            <a:off x="793075" y="1819156"/>
            <a:ext cx="3021568" cy="377666"/>
          </a:xfrm>
          <a:prstGeom prst="rect">
            <a:avLst/>
          </a:prstGeom>
          <a:noFill/>
          <a:ln/>
        </p:spPr>
        <p:txBody>
          <a:bodyPr wrap="none" lIns="0" tIns="0" rIns="0" bIns="0" rtlCol="0" anchor="t"/>
          <a:lstStyle/>
          <a:p>
            <a:pPr marL="0" indent="0" algn="l">
              <a:lnSpc>
                <a:spcPts val="2950"/>
              </a:lnSpc>
              <a:buNone/>
            </a:pPr>
            <a:r>
              <a:rPr lang="en-US" sz="2350" dirty="0">
                <a:solidFill>
                  <a:srgbClr val="C6BFEE"/>
                </a:solidFill>
                <a:latin typeface="Prompt Medium" pitchFamily="34" charset="0"/>
                <a:ea typeface="Prompt Medium" pitchFamily="34" charset="-122"/>
                <a:cs typeface="Prompt Medium" pitchFamily="34" charset="-120"/>
              </a:rPr>
              <a:t>What is Inheritance?</a:t>
            </a:r>
            <a:endParaRPr lang="en-US" sz="2350" dirty="0"/>
          </a:p>
        </p:txBody>
      </p:sp>
      <p:sp>
        <p:nvSpPr>
          <p:cNvPr id="4" name="Text 2"/>
          <p:cNvSpPr/>
          <p:nvPr/>
        </p:nvSpPr>
        <p:spPr>
          <a:xfrm>
            <a:off x="793075" y="2423398"/>
            <a:ext cx="6925508" cy="1087279"/>
          </a:xfrm>
          <a:prstGeom prst="rect">
            <a:avLst/>
          </a:prstGeom>
          <a:noFill/>
          <a:ln/>
        </p:spPr>
        <p:txBody>
          <a:bodyPr wrap="square" lIns="0" tIns="0" rIns="0" bIns="0" rtlCol="0" anchor="t"/>
          <a:lstStyle/>
          <a:p>
            <a:pPr marL="0" indent="0" algn="l">
              <a:lnSpc>
                <a:spcPts val="2850"/>
              </a:lnSpc>
              <a:buNone/>
            </a:pPr>
            <a:r>
              <a:rPr lang="en-US" sz="1750" dirty="0">
                <a:solidFill>
                  <a:srgbClr val="DAD8E9"/>
                </a:solidFill>
                <a:latin typeface="Mukta Light" pitchFamily="34" charset="0"/>
                <a:ea typeface="Mukta Light" pitchFamily="34" charset="-122"/>
                <a:cs typeface="Mukta Light" pitchFamily="34" charset="-120"/>
              </a:rPr>
              <a:t>Inheritance is a fundamental concept in Object-Oriented Programming (OOP) that allows a new class (subclass or child class) to inherit properties and methods from an existing class (superclass or parent class).</a:t>
            </a:r>
            <a:endParaRPr lang="en-US" sz="1750" dirty="0"/>
          </a:p>
        </p:txBody>
      </p:sp>
      <p:sp>
        <p:nvSpPr>
          <p:cNvPr id="5" name="Text 3"/>
          <p:cNvSpPr/>
          <p:nvPr/>
        </p:nvSpPr>
        <p:spPr>
          <a:xfrm>
            <a:off x="793075" y="3714631"/>
            <a:ext cx="6925508" cy="1087279"/>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DAD8E9"/>
                </a:solidFill>
                <a:latin typeface="Mukta Light" pitchFamily="34" charset="0"/>
                <a:ea typeface="Mukta Light" pitchFamily="34" charset="-122"/>
                <a:cs typeface="Mukta Light" pitchFamily="34" charset="-120"/>
              </a:rPr>
              <a:t>Code Reusability</a:t>
            </a:r>
            <a:r>
              <a:rPr lang="en-US" sz="1750" dirty="0">
                <a:solidFill>
                  <a:srgbClr val="DAD8E9"/>
                </a:solidFill>
                <a:latin typeface="Mukta Light" pitchFamily="34" charset="0"/>
                <a:ea typeface="Mukta Light" pitchFamily="34" charset="-122"/>
                <a:cs typeface="Mukta Light" pitchFamily="34" charset="-120"/>
              </a:rPr>
              <a:t>: Share common attributes and behaviors across a hierarchy of classes, reducing redundancy and making code easier to maintain.</a:t>
            </a:r>
            <a:endParaRPr lang="en-US" sz="1750" dirty="0"/>
          </a:p>
        </p:txBody>
      </p:sp>
      <p:sp>
        <p:nvSpPr>
          <p:cNvPr id="6" name="Text 4"/>
          <p:cNvSpPr/>
          <p:nvPr/>
        </p:nvSpPr>
        <p:spPr>
          <a:xfrm>
            <a:off x="793075" y="4881205"/>
            <a:ext cx="6925508" cy="724853"/>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DAD8E9"/>
                </a:solidFill>
                <a:latin typeface="Mukta Light" pitchFamily="34" charset="0"/>
                <a:ea typeface="Mukta Light" pitchFamily="34" charset="-122"/>
                <a:cs typeface="Mukta Light" pitchFamily="34" charset="-120"/>
              </a:rPr>
              <a:t>IS-A Relationship</a:t>
            </a:r>
            <a:r>
              <a:rPr lang="en-US" sz="1750" dirty="0">
                <a:solidFill>
                  <a:srgbClr val="DAD8E9"/>
                </a:solidFill>
                <a:latin typeface="Mukta Light" pitchFamily="34" charset="0"/>
                <a:ea typeface="Mukta Light" pitchFamily="34" charset="-122"/>
                <a:cs typeface="Mukta Light" pitchFamily="34" charset="-120"/>
              </a:rPr>
              <a:t>: Establishes a clear hierarchical relationship where the "Child IS A type of Parent" (e.g., a Car IS A Vehicle).</a:t>
            </a:r>
            <a:endParaRPr lang="en-US" sz="1750" dirty="0"/>
          </a:p>
        </p:txBody>
      </p:sp>
      <p:sp>
        <p:nvSpPr>
          <p:cNvPr id="7" name="Text 5"/>
          <p:cNvSpPr/>
          <p:nvPr/>
        </p:nvSpPr>
        <p:spPr>
          <a:xfrm>
            <a:off x="793075" y="5685353"/>
            <a:ext cx="6925508" cy="747713"/>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DAD8E9"/>
                </a:solidFill>
                <a:highlight>
                  <a:srgbClr val="181930"/>
                </a:highlight>
                <a:latin typeface="Consolas" pitchFamily="34" charset="0"/>
                <a:ea typeface="Consolas" pitchFamily="34" charset="-122"/>
                <a:cs typeface="Consolas" pitchFamily="34" charset="-120"/>
              </a:rPr>
              <a:t>extends</a:t>
            </a:r>
            <a:r>
              <a:rPr lang="en-US" sz="1750" b="1" dirty="0">
                <a:solidFill>
                  <a:srgbClr val="DAD8E9"/>
                </a:solidFill>
                <a:latin typeface="Mukta Light" pitchFamily="34" charset="0"/>
                <a:ea typeface="Mukta Light" pitchFamily="34" charset="-122"/>
                <a:cs typeface="Mukta Light" pitchFamily="34" charset="-120"/>
              </a:rPr>
              <a:t> keyword</a:t>
            </a:r>
            <a:r>
              <a:rPr lang="en-US" sz="1750" dirty="0">
                <a:solidFill>
                  <a:srgbClr val="DAD8E9"/>
                </a:solidFill>
                <a:latin typeface="Mukta Light" pitchFamily="34" charset="0"/>
                <a:ea typeface="Mukta Light" pitchFamily="34" charset="-122"/>
                <a:cs typeface="Mukta Light" pitchFamily="34" charset="-120"/>
              </a:rPr>
              <a:t>: Used in Dart to create this parent-child relationship, signifying that the child class will inherit from the parent.</a:t>
            </a:r>
            <a:endParaRPr lang="en-US" sz="1750" dirty="0"/>
          </a:p>
        </p:txBody>
      </p:sp>
      <p:pic>
        <p:nvPicPr>
          <p:cNvPr id="8" name="Image 0" descr="preencoded.png"/>
          <p:cNvPicPr>
            <a:picLocks noChangeAspect="1"/>
          </p:cNvPicPr>
          <p:nvPr/>
        </p:nvPicPr>
        <p:blipFill>
          <a:blip r:embed="rId3"/>
          <a:stretch>
            <a:fillRect/>
          </a:stretch>
        </p:blipFill>
        <p:spPr>
          <a:xfrm>
            <a:off x="8279130" y="1847493"/>
            <a:ext cx="5565696" cy="556569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32936" y="640318"/>
            <a:ext cx="8074581" cy="502444"/>
          </a:xfrm>
          <a:prstGeom prst="rect">
            <a:avLst/>
          </a:prstGeom>
          <a:noFill/>
          <a:ln/>
        </p:spPr>
        <p:txBody>
          <a:bodyPr wrap="none" lIns="0" tIns="0" rIns="0" bIns="0" rtlCol="0" anchor="t"/>
          <a:lstStyle/>
          <a:p>
            <a:pPr marL="0" indent="0" algn="l">
              <a:lnSpc>
                <a:spcPts val="3950"/>
              </a:lnSpc>
              <a:buNone/>
            </a:pPr>
            <a:r>
              <a:rPr lang="en-US" sz="3150" dirty="0">
                <a:solidFill>
                  <a:srgbClr val="C6BFEE"/>
                </a:solidFill>
                <a:latin typeface="Prompt Medium" pitchFamily="34" charset="0"/>
                <a:ea typeface="Prompt Medium" pitchFamily="34" charset="-122"/>
                <a:cs typeface="Prompt Medium" pitchFamily="34" charset="-120"/>
              </a:rPr>
              <a:t>Basic Inheritance: Vehicle &amp; Car Example</a:t>
            </a:r>
            <a:endParaRPr lang="en-US" sz="3150" dirty="0"/>
          </a:p>
        </p:txBody>
      </p:sp>
      <p:sp>
        <p:nvSpPr>
          <p:cNvPr id="3" name="Text 1"/>
          <p:cNvSpPr/>
          <p:nvPr/>
        </p:nvSpPr>
        <p:spPr>
          <a:xfrm>
            <a:off x="632936" y="1594842"/>
            <a:ext cx="3377684" cy="301466"/>
          </a:xfrm>
          <a:prstGeom prst="rect">
            <a:avLst/>
          </a:prstGeom>
          <a:noFill/>
          <a:ln/>
        </p:spPr>
        <p:txBody>
          <a:bodyPr wrap="none" lIns="0" tIns="0" rIns="0" bIns="0" rtlCol="0" anchor="t"/>
          <a:lstStyle/>
          <a:p>
            <a:pPr marL="0" indent="0" algn="l">
              <a:lnSpc>
                <a:spcPts val="2350"/>
              </a:lnSpc>
              <a:buNone/>
            </a:pPr>
            <a:r>
              <a:rPr lang="en-US" sz="1850" dirty="0">
                <a:solidFill>
                  <a:srgbClr val="C6BFEE"/>
                </a:solidFill>
                <a:latin typeface="Prompt Medium" pitchFamily="34" charset="0"/>
                <a:ea typeface="Prompt Medium" pitchFamily="34" charset="-122"/>
                <a:cs typeface="Prompt Medium" pitchFamily="34" charset="-120"/>
              </a:rPr>
              <a:t>Understanding the Structure</a:t>
            </a:r>
            <a:endParaRPr lang="en-US" sz="1850" dirty="0"/>
          </a:p>
        </p:txBody>
      </p:sp>
      <p:sp>
        <p:nvSpPr>
          <p:cNvPr id="4" name="Text 2"/>
          <p:cNvSpPr/>
          <p:nvPr/>
        </p:nvSpPr>
        <p:spPr>
          <a:xfrm>
            <a:off x="632936" y="2077164"/>
            <a:ext cx="7151846" cy="609124"/>
          </a:xfrm>
          <a:prstGeom prst="rect">
            <a:avLst/>
          </a:prstGeom>
          <a:noFill/>
          <a:ln/>
        </p:spPr>
        <p:txBody>
          <a:bodyPr wrap="square" lIns="0" tIns="0" rIns="0" bIns="0" rtlCol="0" anchor="t"/>
          <a:lstStyle/>
          <a:p>
            <a:pPr marL="0" indent="0" algn="l">
              <a:lnSpc>
                <a:spcPts val="2250"/>
              </a:lnSpc>
              <a:buNone/>
            </a:pPr>
            <a:r>
              <a:rPr lang="en-US" sz="1400" dirty="0">
                <a:solidFill>
                  <a:srgbClr val="DAD8E9"/>
                </a:solidFill>
                <a:latin typeface="Mukta Light" pitchFamily="34" charset="0"/>
                <a:ea typeface="Mukta Light" pitchFamily="34" charset="-122"/>
                <a:cs typeface="Mukta Light" pitchFamily="34" charset="-120"/>
              </a:rPr>
              <a:t>Let's look at a concrete example using </a:t>
            </a:r>
            <a:r>
              <a:rPr lang="en-US" sz="1400" dirty="0">
                <a:solidFill>
                  <a:srgbClr val="DAD8E9"/>
                </a:solidFill>
                <a:highlight>
                  <a:srgbClr val="181930"/>
                </a:highlight>
                <a:latin typeface="Consolas" pitchFamily="34" charset="0"/>
                <a:ea typeface="Consolas" pitchFamily="34" charset="-122"/>
                <a:cs typeface="Consolas" pitchFamily="34" charset="-120"/>
              </a:rPr>
              <a:t>Vehicle</a:t>
            </a:r>
            <a:r>
              <a:rPr lang="en-US" sz="1400" dirty="0">
                <a:solidFill>
                  <a:srgbClr val="DAD8E9"/>
                </a:solidFill>
                <a:latin typeface="Mukta Light" pitchFamily="34" charset="0"/>
                <a:ea typeface="Mukta Light" pitchFamily="34" charset="-122"/>
                <a:cs typeface="Mukta Light" pitchFamily="34" charset="-120"/>
              </a:rPr>
              <a:t> as the parent class and </a:t>
            </a:r>
            <a:r>
              <a:rPr lang="en-US" sz="1400" dirty="0">
                <a:solidFill>
                  <a:srgbClr val="DAD8E9"/>
                </a:solidFill>
                <a:highlight>
                  <a:srgbClr val="181930"/>
                </a:highlight>
                <a:latin typeface="Consolas" pitchFamily="34" charset="0"/>
                <a:ea typeface="Consolas" pitchFamily="34" charset="-122"/>
                <a:cs typeface="Consolas" pitchFamily="34" charset="-120"/>
              </a:rPr>
              <a:t>Car</a:t>
            </a:r>
            <a:r>
              <a:rPr lang="en-US" sz="1400" dirty="0">
                <a:solidFill>
                  <a:srgbClr val="DAD8E9"/>
                </a:solidFill>
                <a:latin typeface="Mukta Light" pitchFamily="34" charset="0"/>
                <a:ea typeface="Mukta Light" pitchFamily="34" charset="-122"/>
                <a:cs typeface="Mukta Light" pitchFamily="34" charset="-120"/>
              </a:rPr>
              <a:t> as the child class. Notice how </a:t>
            </a:r>
            <a:r>
              <a:rPr lang="en-US" sz="1400" dirty="0">
                <a:solidFill>
                  <a:srgbClr val="DAD8E9"/>
                </a:solidFill>
                <a:highlight>
                  <a:srgbClr val="181930"/>
                </a:highlight>
                <a:latin typeface="Consolas" pitchFamily="34" charset="0"/>
                <a:ea typeface="Consolas" pitchFamily="34" charset="-122"/>
                <a:cs typeface="Consolas" pitchFamily="34" charset="-120"/>
              </a:rPr>
              <a:t>Car</a:t>
            </a:r>
            <a:r>
              <a:rPr lang="en-US" sz="1400" dirty="0">
                <a:solidFill>
                  <a:srgbClr val="DAD8E9"/>
                </a:solidFill>
                <a:latin typeface="Mukta Light" pitchFamily="34" charset="0"/>
                <a:ea typeface="Mukta Light" pitchFamily="34" charset="-122"/>
                <a:cs typeface="Mukta Light" pitchFamily="34" charset="-120"/>
              </a:rPr>
              <a:t> gains access to </a:t>
            </a:r>
            <a:r>
              <a:rPr lang="en-US" sz="1400" dirty="0">
                <a:solidFill>
                  <a:srgbClr val="DAD8E9"/>
                </a:solidFill>
                <a:highlight>
                  <a:srgbClr val="181930"/>
                </a:highlight>
                <a:latin typeface="Consolas" pitchFamily="34" charset="0"/>
                <a:ea typeface="Consolas" pitchFamily="34" charset="-122"/>
                <a:cs typeface="Consolas" pitchFamily="34" charset="-120"/>
              </a:rPr>
              <a:t>brand</a:t>
            </a:r>
            <a:r>
              <a:rPr lang="en-US" sz="1400" dirty="0">
                <a:solidFill>
                  <a:srgbClr val="DAD8E9"/>
                </a:solidFill>
                <a:latin typeface="Mukta Light" pitchFamily="34" charset="0"/>
                <a:ea typeface="Mukta Light" pitchFamily="34" charset="-122"/>
                <a:cs typeface="Mukta Light" pitchFamily="34" charset="-120"/>
              </a:rPr>
              <a:t>, </a:t>
            </a:r>
            <a:r>
              <a:rPr lang="en-US" sz="1400" dirty="0">
                <a:solidFill>
                  <a:srgbClr val="DAD8E9"/>
                </a:solidFill>
                <a:highlight>
                  <a:srgbClr val="181930"/>
                </a:highlight>
                <a:latin typeface="Consolas" pitchFamily="34" charset="0"/>
                <a:ea typeface="Consolas" pitchFamily="34" charset="-122"/>
                <a:cs typeface="Consolas" pitchFamily="34" charset="-120"/>
              </a:rPr>
              <a:t>year</a:t>
            </a:r>
            <a:r>
              <a:rPr lang="en-US" sz="1400" dirty="0">
                <a:solidFill>
                  <a:srgbClr val="DAD8E9"/>
                </a:solidFill>
                <a:latin typeface="Mukta Light" pitchFamily="34" charset="0"/>
                <a:ea typeface="Mukta Light" pitchFamily="34" charset="-122"/>
                <a:cs typeface="Mukta Light" pitchFamily="34" charset="-120"/>
              </a:rPr>
              <a:t>, and the </a:t>
            </a:r>
            <a:r>
              <a:rPr lang="en-US" sz="1400" dirty="0">
                <a:solidFill>
                  <a:srgbClr val="DAD8E9"/>
                </a:solidFill>
                <a:highlight>
                  <a:srgbClr val="181930"/>
                </a:highlight>
                <a:latin typeface="Consolas" pitchFamily="34" charset="0"/>
                <a:ea typeface="Consolas" pitchFamily="34" charset="-122"/>
                <a:cs typeface="Consolas" pitchFamily="34" charset="-120"/>
              </a:rPr>
              <a:t>start()</a:t>
            </a:r>
            <a:r>
              <a:rPr lang="en-US" sz="1400" dirty="0">
                <a:solidFill>
                  <a:srgbClr val="DAD8E9"/>
                </a:solidFill>
                <a:latin typeface="Mukta Light" pitchFamily="34" charset="0"/>
                <a:ea typeface="Mukta Light" pitchFamily="34" charset="-122"/>
                <a:cs typeface="Mukta Light" pitchFamily="34" charset="-120"/>
              </a:rPr>
              <a:t> method.</a:t>
            </a:r>
            <a:endParaRPr lang="en-US" sz="1400" dirty="0"/>
          </a:p>
        </p:txBody>
      </p:sp>
      <p:sp>
        <p:nvSpPr>
          <p:cNvPr id="5" name="Text 3"/>
          <p:cNvSpPr/>
          <p:nvPr/>
        </p:nvSpPr>
        <p:spPr>
          <a:xfrm>
            <a:off x="632936" y="2849047"/>
            <a:ext cx="7151846" cy="304562"/>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AD8E9"/>
                </a:solidFill>
                <a:highlight>
                  <a:srgbClr val="181930"/>
                </a:highlight>
                <a:latin typeface="Consolas" pitchFamily="34" charset="0"/>
                <a:ea typeface="Consolas" pitchFamily="34" charset="-122"/>
                <a:cs typeface="Consolas" pitchFamily="34" charset="-120"/>
              </a:rPr>
              <a:t>Vehicle</a:t>
            </a:r>
            <a:r>
              <a:rPr lang="en-US" sz="1400" dirty="0">
                <a:solidFill>
                  <a:srgbClr val="DAD8E9"/>
                </a:solidFill>
                <a:latin typeface="Mukta Light" pitchFamily="34" charset="0"/>
                <a:ea typeface="Mukta Light" pitchFamily="34" charset="-122"/>
                <a:cs typeface="Mukta Light" pitchFamily="34" charset="-120"/>
              </a:rPr>
              <a:t> defines common properties and a </a:t>
            </a:r>
            <a:r>
              <a:rPr lang="en-US" sz="1400" dirty="0">
                <a:solidFill>
                  <a:srgbClr val="DAD8E9"/>
                </a:solidFill>
                <a:highlight>
                  <a:srgbClr val="181930"/>
                </a:highlight>
                <a:latin typeface="Consolas" pitchFamily="34" charset="0"/>
                <a:ea typeface="Consolas" pitchFamily="34" charset="-122"/>
                <a:cs typeface="Consolas" pitchFamily="34" charset="-120"/>
              </a:rPr>
              <a:t>start()</a:t>
            </a:r>
            <a:r>
              <a:rPr lang="en-US" sz="1400" dirty="0">
                <a:solidFill>
                  <a:srgbClr val="DAD8E9"/>
                </a:solidFill>
                <a:latin typeface="Mukta Light" pitchFamily="34" charset="0"/>
                <a:ea typeface="Mukta Light" pitchFamily="34" charset="-122"/>
                <a:cs typeface="Mukta Light" pitchFamily="34" charset="-120"/>
              </a:rPr>
              <a:t> method.</a:t>
            </a:r>
            <a:endParaRPr lang="en-US" sz="1400" dirty="0"/>
          </a:p>
        </p:txBody>
      </p:sp>
      <p:sp>
        <p:nvSpPr>
          <p:cNvPr id="6" name="Text 4"/>
          <p:cNvSpPr/>
          <p:nvPr/>
        </p:nvSpPr>
        <p:spPr>
          <a:xfrm>
            <a:off x="632936" y="3216831"/>
            <a:ext cx="7151846" cy="304562"/>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AD8E9"/>
                </a:solidFill>
                <a:highlight>
                  <a:srgbClr val="181930"/>
                </a:highlight>
                <a:latin typeface="Consolas" pitchFamily="34" charset="0"/>
                <a:ea typeface="Consolas" pitchFamily="34" charset="-122"/>
                <a:cs typeface="Consolas" pitchFamily="34" charset="-120"/>
              </a:rPr>
              <a:t>Car</a:t>
            </a:r>
            <a:r>
              <a:rPr lang="en-US" sz="1400" dirty="0">
                <a:solidFill>
                  <a:srgbClr val="DAD8E9"/>
                </a:solidFill>
                <a:latin typeface="Mukta Light" pitchFamily="34" charset="0"/>
                <a:ea typeface="Mukta Light" pitchFamily="34" charset="-122"/>
                <a:cs typeface="Mukta Light" pitchFamily="34" charset="-120"/>
              </a:rPr>
              <a:t> </a:t>
            </a:r>
            <a:r>
              <a:rPr lang="en-US" sz="1400" dirty="0">
                <a:solidFill>
                  <a:srgbClr val="DAD8E9"/>
                </a:solidFill>
                <a:highlight>
                  <a:srgbClr val="181930"/>
                </a:highlight>
                <a:latin typeface="Consolas" pitchFamily="34" charset="0"/>
                <a:ea typeface="Consolas" pitchFamily="34" charset="-122"/>
                <a:cs typeface="Consolas" pitchFamily="34" charset="-120"/>
              </a:rPr>
              <a:t>extends Vehicle</a:t>
            </a:r>
            <a:r>
              <a:rPr lang="en-US" sz="1400" dirty="0">
                <a:solidFill>
                  <a:srgbClr val="DAD8E9"/>
                </a:solidFill>
                <a:latin typeface="Mukta Light" pitchFamily="34" charset="0"/>
                <a:ea typeface="Mukta Light" pitchFamily="34" charset="-122"/>
                <a:cs typeface="Mukta Light" pitchFamily="34" charset="-120"/>
              </a:rPr>
              <a:t>, inheriting its characteristics.</a:t>
            </a:r>
            <a:endParaRPr lang="en-US" sz="1400" dirty="0"/>
          </a:p>
        </p:txBody>
      </p:sp>
      <p:sp>
        <p:nvSpPr>
          <p:cNvPr id="7" name="Text 5"/>
          <p:cNvSpPr/>
          <p:nvPr/>
        </p:nvSpPr>
        <p:spPr>
          <a:xfrm>
            <a:off x="632936" y="3584615"/>
            <a:ext cx="7151846" cy="304562"/>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DAD8E9"/>
                </a:solidFill>
                <a:latin typeface="Mukta Light" pitchFamily="34" charset="0"/>
                <a:ea typeface="Mukta Light" pitchFamily="34" charset="-122"/>
                <a:cs typeface="Mukta Light" pitchFamily="34" charset="-120"/>
              </a:rPr>
              <a:t>The </a:t>
            </a:r>
            <a:r>
              <a:rPr lang="en-US" sz="1400" dirty="0">
                <a:solidFill>
                  <a:srgbClr val="DAD8E9"/>
                </a:solidFill>
                <a:highlight>
                  <a:srgbClr val="181930"/>
                </a:highlight>
                <a:latin typeface="Consolas" pitchFamily="34" charset="0"/>
                <a:ea typeface="Consolas" pitchFamily="34" charset="-122"/>
                <a:cs typeface="Consolas" pitchFamily="34" charset="-120"/>
              </a:rPr>
              <a:t>Car</a:t>
            </a:r>
            <a:r>
              <a:rPr lang="en-US" sz="1400" dirty="0">
                <a:solidFill>
                  <a:srgbClr val="DAD8E9"/>
                </a:solidFill>
                <a:latin typeface="Mukta Light" pitchFamily="34" charset="0"/>
                <a:ea typeface="Mukta Light" pitchFamily="34" charset="-122"/>
                <a:cs typeface="Mukta Light" pitchFamily="34" charset="-120"/>
              </a:rPr>
              <a:t> class also introduces its own unique property, </a:t>
            </a:r>
            <a:r>
              <a:rPr lang="en-US" sz="1400" dirty="0">
                <a:solidFill>
                  <a:srgbClr val="DAD8E9"/>
                </a:solidFill>
                <a:highlight>
                  <a:srgbClr val="181930"/>
                </a:highlight>
                <a:latin typeface="Consolas" pitchFamily="34" charset="0"/>
                <a:ea typeface="Consolas" pitchFamily="34" charset="-122"/>
                <a:cs typeface="Consolas" pitchFamily="34" charset="-120"/>
              </a:rPr>
              <a:t>doors</a:t>
            </a:r>
            <a:r>
              <a:rPr lang="en-US" sz="1400" dirty="0">
                <a:solidFill>
                  <a:srgbClr val="DAD8E9"/>
                </a:solidFill>
                <a:latin typeface="Mukta Light" pitchFamily="34" charset="0"/>
                <a:ea typeface="Mukta Light" pitchFamily="34" charset="-122"/>
                <a:cs typeface="Mukta Light" pitchFamily="34" charset="-120"/>
              </a:rPr>
              <a:t>.</a:t>
            </a:r>
            <a:endParaRPr lang="en-US" sz="1400" dirty="0"/>
          </a:p>
        </p:txBody>
      </p:sp>
      <p:sp>
        <p:nvSpPr>
          <p:cNvPr id="8" name="Shape 6"/>
          <p:cNvSpPr/>
          <p:nvPr/>
        </p:nvSpPr>
        <p:spPr>
          <a:xfrm>
            <a:off x="632936" y="4092654"/>
            <a:ext cx="7151846" cy="1072991"/>
          </a:xfrm>
          <a:prstGeom prst="roundRect">
            <a:avLst>
              <a:gd name="adj" fmla="val 7080"/>
            </a:avLst>
          </a:prstGeom>
          <a:solidFill>
            <a:srgbClr val="321A2C"/>
          </a:solidFill>
          <a:ln/>
        </p:spPr>
      </p:sp>
      <p:pic>
        <p:nvPicPr>
          <p:cNvPr id="9" name="Image 0" descr="preencoded.png"/>
          <p:cNvPicPr>
            <a:picLocks noChangeAspect="1"/>
          </p:cNvPicPr>
          <p:nvPr/>
        </p:nvPicPr>
        <p:blipFill>
          <a:blip r:embed="rId3"/>
          <a:stretch>
            <a:fillRect/>
          </a:stretch>
        </p:blipFill>
        <p:spPr>
          <a:xfrm>
            <a:off x="813792" y="4350782"/>
            <a:ext cx="225981" cy="180856"/>
          </a:xfrm>
          <a:prstGeom prst="rect">
            <a:avLst/>
          </a:prstGeom>
        </p:spPr>
      </p:pic>
      <p:sp>
        <p:nvSpPr>
          <p:cNvPr id="10" name="Text 7"/>
          <p:cNvSpPr/>
          <p:nvPr/>
        </p:nvSpPr>
        <p:spPr>
          <a:xfrm>
            <a:off x="1220629" y="4318635"/>
            <a:ext cx="6383298" cy="593884"/>
          </a:xfrm>
          <a:prstGeom prst="rect">
            <a:avLst/>
          </a:prstGeom>
          <a:noFill/>
          <a:ln/>
        </p:spPr>
        <p:txBody>
          <a:bodyPr wrap="square" lIns="0" tIns="0" rIns="0" bIns="0" rtlCol="0" anchor="t"/>
          <a:lstStyle/>
          <a:p>
            <a:pPr marL="0" indent="0" algn="l">
              <a:lnSpc>
                <a:spcPts val="2250"/>
              </a:lnSpc>
              <a:buNone/>
            </a:pPr>
            <a:r>
              <a:rPr lang="en-US" sz="1400" dirty="0">
                <a:solidFill>
                  <a:srgbClr val="FFFFFF"/>
                </a:solidFill>
                <a:latin typeface="Mukta Light" pitchFamily="34" charset="0"/>
                <a:ea typeface="Mukta Light" pitchFamily="34" charset="-122"/>
                <a:cs typeface="Mukta Light" pitchFamily="34" charset="-120"/>
              </a:rPr>
              <a:t>The </a:t>
            </a:r>
            <a:r>
              <a:rPr lang="en-US" sz="1400" dirty="0">
                <a:solidFill>
                  <a:srgbClr val="FFFFFF"/>
                </a:solidFill>
                <a:highlight>
                  <a:srgbClr val="181930"/>
                </a:highlight>
                <a:latin typeface="Consolas" pitchFamily="34" charset="0"/>
                <a:ea typeface="Consolas" pitchFamily="34" charset="-122"/>
                <a:cs typeface="Consolas" pitchFamily="34" charset="-120"/>
              </a:rPr>
              <a:t>@override</a:t>
            </a:r>
            <a:r>
              <a:rPr lang="en-US" sz="1400" dirty="0">
                <a:solidFill>
                  <a:srgbClr val="FFFFFF"/>
                </a:solidFill>
                <a:latin typeface="Mukta Light" pitchFamily="34" charset="0"/>
                <a:ea typeface="Mukta Light" pitchFamily="34" charset="-122"/>
                <a:cs typeface="Mukta Light" pitchFamily="34" charset="-120"/>
              </a:rPr>
              <a:t> annotation is used for clarity and to catch potential errors at compile time if a method in the parent class doesn't exist.</a:t>
            </a:r>
            <a:endParaRPr lang="en-US" sz="1400" dirty="0"/>
          </a:p>
        </p:txBody>
      </p:sp>
      <p:sp>
        <p:nvSpPr>
          <p:cNvPr id="11" name="Shape 8"/>
          <p:cNvSpPr/>
          <p:nvPr/>
        </p:nvSpPr>
        <p:spPr>
          <a:xfrm>
            <a:off x="8233648" y="1617464"/>
            <a:ext cx="5771317" cy="5768340"/>
          </a:xfrm>
          <a:prstGeom prst="roundRect">
            <a:avLst>
              <a:gd name="adj" fmla="val 1317"/>
            </a:avLst>
          </a:prstGeom>
          <a:solidFill>
            <a:srgbClr val="181930"/>
          </a:solidFill>
          <a:ln/>
        </p:spPr>
      </p:sp>
      <p:sp>
        <p:nvSpPr>
          <p:cNvPr id="12" name="Shape 9"/>
          <p:cNvSpPr/>
          <p:nvPr/>
        </p:nvSpPr>
        <p:spPr>
          <a:xfrm>
            <a:off x="8224718" y="1617464"/>
            <a:ext cx="5789176" cy="5768340"/>
          </a:xfrm>
          <a:prstGeom prst="roundRect">
            <a:avLst>
              <a:gd name="adj" fmla="val 470"/>
            </a:avLst>
          </a:prstGeom>
          <a:solidFill>
            <a:srgbClr val="181930"/>
          </a:solidFill>
          <a:ln/>
        </p:spPr>
      </p:sp>
      <p:sp>
        <p:nvSpPr>
          <p:cNvPr id="13" name="Text 10"/>
          <p:cNvSpPr/>
          <p:nvPr/>
        </p:nvSpPr>
        <p:spPr>
          <a:xfrm>
            <a:off x="8405574" y="1753076"/>
            <a:ext cx="5427464" cy="5497116"/>
          </a:xfrm>
          <a:prstGeom prst="rect">
            <a:avLst/>
          </a:prstGeom>
          <a:noFill/>
          <a:ln/>
        </p:spPr>
        <p:txBody>
          <a:bodyPr wrap="square" lIns="0" tIns="0" rIns="0" bIns="0" rtlCol="0" anchor="t"/>
          <a:lstStyle/>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class Vehicle {</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String brand;</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int year;</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Vehicle(this.brand, this.year);</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void start() {</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print('Vehicle starting...');</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400" dirty="0"/>
          </a:p>
          <a:p>
            <a:pPr marL="0" indent="0" algn="l">
              <a:lnSpc>
                <a:spcPts val="2250"/>
              </a:lnSpc>
              <a:buNone/>
            </a:pP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class Car extends Vehicle {</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int doors;</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Car(String brand, int year, this.doors) : super(brand, year);</a:t>
            </a:r>
            <a:endParaRPr lang="en-US" sz="1400" dirty="0"/>
          </a:p>
          <a:p>
            <a:pPr marL="0" indent="0" algn="l">
              <a:lnSpc>
                <a:spcPts val="2250"/>
              </a:lnSpc>
              <a:buNone/>
            </a:pP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@override</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void start() {</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print('Car engine starting...');</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super.start();</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 }</a:t>
            </a:r>
            <a:endParaRPr lang="en-US" sz="1400" dirty="0"/>
          </a:p>
          <a:p>
            <a:pPr marL="0" indent="0" algn="l">
              <a:lnSpc>
                <a:spcPts val="2250"/>
              </a:lnSpc>
              <a:buNone/>
            </a:pPr>
            <a:r>
              <a:rPr lang="en-US" sz="140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24947" y="412433"/>
            <a:ext cx="7560707" cy="447199"/>
          </a:xfrm>
          <a:prstGeom prst="rect">
            <a:avLst/>
          </a:prstGeom>
          <a:noFill/>
          <a:ln/>
        </p:spPr>
        <p:txBody>
          <a:bodyPr wrap="none" lIns="0" tIns="0" rIns="0" bIns="0" rtlCol="0" anchor="t"/>
          <a:lstStyle/>
          <a:p>
            <a:pPr marL="0" indent="0" algn="l">
              <a:lnSpc>
                <a:spcPts val="3250"/>
              </a:lnSpc>
              <a:buNone/>
            </a:pPr>
            <a:r>
              <a:rPr lang="en-US" sz="2600" dirty="0">
                <a:solidFill>
                  <a:srgbClr val="C6BFEE"/>
                </a:solidFill>
                <a:latin typeface="Prompt Medium" pitchFamily="34" charset="0"/>
                <a:ea typeface="Prompt Medium" pitchFamily="34" charset="-122"/>
                <a:cs typeface="Prompt Medium" pitchFamily="34" charset="-120"/>
              </a:rPr>
              <a:t>Dart's Single Inheritance &amp; the </a:t>
            </a:r>
            <a:r>
              <a:rPr lang="en-US" sz="2600" dirty="0">
                <a:solidFill>
                  <a:srgbClr val="DAD8E9"/>
                </a:solidFill>
                <a:highlight>
                  <a:srgbClr val="181930"/>
                </a:highlight>
                <a:latin typeface="Consolas" pitchFamily="34" charset="0"/>
                <a:ea typeface="Consolas" pitchFamily="34" charset="-122"/>
                <a:cs typeface="Consolas" pitchFamily="34" charset="-120"/>
              </a:rPr>
              <a:t>super</a:t>
            </a:r>
            <a:r>
              <a:rPr lang="en-US" sz="2600" dirty="0">
                <a:solidFill>
                  <a:srgbClr val="C6BFEE"/>
                </a:solidFill>
                <a:latin typeface="Prompt Medium" pitchFamily="34" charset="0"/>
                <a:ea typeface="Prompt Medium" pitchFamily="34" charset="-122"/>
                <a:cs typeface="Prompt Medium" pitchFamily="34" charset="-120"/>
              </a:rPr>
              <a:t> Keyword</a:t>
            </a:r>
            <a:endParaRPr lang="en-US" sz="2600" dirty="0"/>
          </a:p>
        </p:txBody>
      </p:sp>
      <p:sp>
        <p:nvSpPr>
          <p:cNvPr id="3" name="Text 1"/>
          <p:cNvSpPr/>
          <p:nvPr/>
        </p:nvSpPr>
        <p:spPr>
          <a:xfrm>
            <a:off x="524947" y="1234440"/>
            <a:ext cx="2240399" cy="250031"/>
          </a:xfrm>
          <a:prstGeom prst="rect">
            <a:avLst/>
          </a:prstGeom>
          <a:noFill/>
          <a:ln/>
        </p:spPr>
        <p:txBody>
          <a:bodyPr wrap="none" lIns="0" tIns="0" rIns="0" bIns="0" rtlCol="0" anchor="t"/>
          <a:lstStyle/>
          <a:p>
            <a:pPr marL="0" indent="0" algn="l">
              <a:lnSpc>
                <a:spcPts val="1950"/>
              </a:lnSpc>
              <a:buNone/>
            </a:pPr>
            <a:r>
              <a:rPr lang="en-US" sz="1550" dirty="0">
                <a:solidFill>
                  <a:srgbClr val="C6BFEE"/>
                </a:solidFill>
                <a:latin typeface="Prompt Medium" pitchFamily="34" charset="0"/>
                <a:ea typeface="Prompt Medium" pitchFamily="34" charset="-122"/>
                <a:cs typeface="Prompt Medium" pitchFamily="34" charset="-120"/>
              </a:rPr>
              <a:t>Single Inheritance Rule</a:t>
            </a:r>
            <a:endParaRPr lang="en-US" sz="1550" dirty="0"/>
          </a:p>
        </p:txBody>
      </p:sp>
      <p:sp>
        <p:nvSpPr>
          <p:cNvPr id="4" name="Text 2"/>
          <p:cNvSpPr/>
          <p:nvPr/>
        </p:nvSpPr>
        <p:spPr>
          <a:xfrm>
            <a:off x="524947" y="1634371"/>
            <a:ext cx="6607373" cy="720090"/>
          </a:xfrm>
          <a:prstGeom prst="rect">
            <a:avLst/>
          </a:prstGeom>
          <a:noFill/>
          <a:ln/>
        </p:spPr>
        <p:txBody>
          <a:bodyPr wrap="square" lIns="0" tIns="0" rIns="0" bIns="0" rtlCol="0" anchor="t"/>
          <a:lstStyle/>
          <a:p>
            <a:pPr marL="0" indent="0" algn="l">
              <a:lnSpc>
                <a:spcPts val="1850"/>
              </a:lnSpc>
              <a:buNone/>
            </a:pPr>
            <a:r>
              <a:rPr lang="en-US" sz="1150" dirty="0">
                <a:solidFill>
                  <a:srgbClr val="DAD8E9"/>
                </a:solidFill>
                <a:latin typeface="Mukta Light" pitchFamily="34" charset="0"/>
                <a:ea typeface="Mukta Light" pitchFamily="34" charset="-122"/>
                <a:cs typeface="Mukta Light" pitchFamily="34" charset="-120"/>
              </a:rPr>
              <a:t>Dart, like many other modern OOP languages, enforces </a:t>
            </a:r>
            <a:r>
              <a:rPr lang="en-US" sz="1150" b="1" dirty="0">
                <a:solidFill>
                  <a:srgbClr val="DAD8E9"/>
                </a:solidFill>
                <a:latin typeface="Mukta Light" pitchFamily="34" charset="0"/>
                <a:ea typeface="Mukta Light" pitchFamily="34" charset="-122"/>
                <a:cs typeface="Mukta Light" pitchFamily="34" charset="-120"/>
              </a:rPr>
              <a:t>single inheritance</a:t>
            </a:r>
            <a:r>
              <a:rPr lang="en-US" sz="1150" dirty="0">
                <a:solidFill>
                  <a:srgbClr val="DAD8E9"/>
                </a:solidFill>
                <a:latin typeface="Mukta Light" pitchFamily="34" charset="0"/>
                <a:ea typeface="Mukta Light" pitchFamily="34" charset="-122"/>
                <a:cs typeface="Mukta Light" pitchFamily="34" charset="-120"/>
              </a:rPr>
              <a:t>. This means a class can inherit directly from only one parent class. This design choice simplifies class hierarchies and avoids the complexities of multiple inheritance (like the "diamond problem").</a:t>
            </a:r>
            <a:endParaRPr lang="en-US" sz="1150" dirty="0"/>
          </a:p>
        </p:txBody>
      </p:sp>
      <p:sp>
        <p:nvSpPr>
          <p:cNvPr id="5" name="Text 3"/>
          <p:cNvSpPr/>
          <p:nvPr/>
        </p:nvSpPr>
        <p:spPr>
          <a:xfrm>
            <a:off x="524947" y="2489359"/>
            <a:ext cx="6607373" cy="255270"/>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DAD8E9"/>
                </a:solidFill>
                <a:latin typeface="Mukta Light" pitchFamily="34" charset="0"/>
                <a:ea typeface="Mukta Light" pitchFamily="34" charset="-122"/>
                <a:cs typeface="Mukta Light" pitchFamily="34" charset="-120"/>
              </a:rPr>
              <a:t>A class can </a:t>
            </a:r>
            <a:r>
              <a:rPr lang="en-US" sz="1150" dirty="0">
                <a:solidFill>
                  <a:srgbClr val="DAD8E9"/>
                </a:solidFill>
                <a:highlight>
                  <a:srgbClr val="181930"/>
                </a:highlight>
                <a:latin typeface="Consolas" pitchFamily="34" charset="0"/>
                <a:ea typeface="Consolas" pitchFamily="34" charset="-122"/>
                <a:cs typeface="Consolas" pitchFamily="34" charset="-120"/>
              </a:rPr>
              <a:t>extends</a:t>
            </a:r>
            <a:r>
              <a:rPr lang="en-US" sz="1150" dirty="0">
                <a:solidFill>
                  <a:srgbClr val="DAD8E9"/>
                </a:solidFill>
                <a:latin typeface="Mukta Light" pitchFamily="34" charset="0"/>
                <a:ea typeface="Mukta Light" pitchFamily="34" charset="-122"/>
                <a:cs typeface="Mukta Light" pitchFamily="34" charset="-120"/>
              </a:rPr>
              <a:t> </a:t>
            </a:r>
            <a:r>
              <a:rPr lang="en-US" sz="1150" b="1" dirty="0">
                <a:solidFill>
                  <a:srgbClr val="DAD8E9"/>
                </a:solidFill>
                <a:latin typeface="Mukta Light" pitchFamily="34" charset="0"/>
                <a:ea typeface="Mukta Light" pitchFamily="34" charset="-122"/>
                <a:cs typeface="Mukta Light" pitchFamily="34" charset="-120"/>
              </a:rPr>
              <a:t>only one</a:t>
            </a:r>
            <a:r>
              <a:rPr lang="en-US" sz="1150" dirty="0">
                <a:solidFill>
                  <a:srgbClr val="DAD8E9"/>
                </a:solidFill>
                <a:latin typeface="Mukta Light" pitchFamily="34" charset="0"/>
                <a:ea typeface="Mukta Light" pitchFamily="34" charset="-122"/>
                <a:cs typeface="Mukta Light" pitchFamily="34" charset="-120"/>
              </a:rPr>
              <a:t> parent class.</a:t>
            </a:r>
            <a:endParaRPr lang="en-US" sz="1150" dirty="0"/>
          </a:p>
        </p:txBody>
      </p:sp>
      <p:sp>
        <p:nvSpPr>
          <p:cNvPr id="6" name="Text 4"/>
          <p:cNvSpPr/>
          <p:nvPr/>
        </p:nvSpPr>
        <p:spPr>
          <a:xfrm>
            <a:off x="524947" y="2797016"/>
            <a:ext cx="6607373" cy="255270"/>
          </a:xfrm>
          <a:prstGeom prst="rect">
            <a:avLst/>
          </a:prstGeom>
          <a:noFill/>
          <a:ln/>
        </p:spPr>
        <p:txBody>
          <a:bodyPr wrap="none" lIns="0" tIns="0" rIns="0" bIns="0" rtlCol="0" anchor="t"/>
          <a:lstStyle/>
          <a:p>
            <a:pPr marL="342900" indent="-342900" algn="l">
              <a:lnSpc>
                <a:spcPts val="1850"/>
              </a:lnSpc>
              <a:buSzPct val="100000"/>
              <a:buChar char="•"/>
            </a:pPr>
            <a:r>
              <a:rPr lang="en-US" sz="1150" dirty="0">
                <a:solidFill>
                  <a:srgbClr val="DAD8E9"/>
                </a:solidFill>
                <a:latin typeface="Mukta Light" pitchFamily="34" charset="0"/>
                <a:ea typeface="Mukta Light" pitchFamily="34" charset="-122"/>
                <a:cs typeface="Mukta Light" pitchFamily="34" charset="-120"/>
              </a:rPr>
              <a:t>The </a:t>
            </a:r>
            <a:r>
              <a:rPr lang="en-US" sz="1150" dirty="0">
                <a:solidFill>
                  <a:srgbClr val="DAD8E9"/>
                </a:solidFill>
                <a:highlight>
                  <a:srgbClr val="181930"/>
                </a:highlight>
                <a:latin typeface="Consolas" pitchFamily="34" charset="0"/>
                <a:ea typeface="Consolas" pitchFamily="34" charset="-122"/>
                <a:cs typeface="Consolas" pitchFamily="34" charset="-120"/>
              </a:rPr>
              <a:t>super</a:t>
            </a:r>
            <a:r>
              <a:rPr lang="en-US" sz="1150" dirty="0">
                <a:solidFill>
                  <a:srgbClr val="DAD8E9"/>
                </a:solidFill>
                <a:latin typeface="Mukta Light" pitchFamily="34" charset="0"/>
                <a:ea typeface="Mukta Light" pitchFamily="34" charset="-122"/>
                <a:cs typeface="Mukta Light" pitchFamily="34" charset="-120"/>
              </a:rPr>
              <a:t> keyword is crucial for accessing members (fields, getters, methods) of the direct parent class.</a:t>
            </a:r>
            <a:endParaRPr lang="en-US" sz="1150" dirty="0"/>
          </a:p>
        </p:txBody>
      </p:sp>
      <p:sp>
        <p:nvSpPr>
          <p:cNvPr id="7" name="Text 5"/>
          <p:cNvSpPr/>
          <p:nvPr/>
        </p:nvSpPr>
        <p:spPr>
          <a:xfrm>
            <a:off x="7505700" y="1234440"/>
            <a:ext cx="2941915" cy="265271"/>
          </a:xfrm>
          <a:prstGeom prst="rect">
            <a:avLst/>
          </a:prstGeom>
          <a:noFill/>
          <a:ln/>
        </p:spPr>
        <p:txBody>
          <a:bodyPr wrap="none" lIns="0" tIns="0" rIns="0" bIns="0" rtlCol="0" anchor="t"/>
          <a:lstStyle/>
          <a:p>
            <a:pPr marL="0" indent="0" algn="l">
              <a:lnSpc>
                <a:spcPts val="1950"/>
              </a:lnSpc>
              <a:buNone/>
            </a:pPr>
            <a:r>
              <a:rPr lang="en-US" sz="1550" dirty="0">
                <a:solidFill>
                  <a:srgbClr val="C6BFEE"/>
                </a:solidFill>
                <a:latin typeface="Prompt Medium" pitchFamily="34" charset="0"/>
                <a:ea typeface="Prompt Medium" pitchFamily="34" charset="-122"/>
                <a:cs typeface="Prompt Medium" pitchFamily="34" charset="-120"/>
              </a:rPr>
              <a:t>Using </a:t>
            </a:r>
            <a:r>
              <a:rPr lang="en-US" sz="1550" dirty="0">
                <a:solidFill>
                  <a:srgbClr val="DAD8E9"/>
                </a:solidFill>
                <a:highlight>
                  <a:srgbClr val="181930"/>
                </a:highlight>
                <a:latin typeface="Consolas" pitchFamily="34" charset="0"/>
                <a:ea typeface="Consolas" pitchFamily="34" charset="-122"/>
                <a:cs typeface="Consolas" pitchFamily="34" charset="-120"/>
              </a:rPr>
              <a:t>super</a:t>
            </a:r>
            <a:r>
              <a:rPr lang="en-US" sz="1550" dirty="0">
                <a:solidFill>
                  <a:srgbClr val="C6BFEE"/>
                </a:solidFill>
                <a:latin typeface="Prompt Medium" pitchFamily="34" charset="0"/>
                <a:ea typeface="Prompt Medium" pitchFamily="34" charset="-122"/>
                <a:cs typeface="Prompt Medium" pitchFamily="34" charset="-120"/>
              </a:rPr>
              <a:t> for Parent Access</a:t>
            </a:r>
            <a:endParaRPr lang="en-US" sz="1550" dirty="0"/>
          </a:p>
        </p:txBody>
      </p:sp>
      <p:sp>
        <p:nvSpPr>
          <p:cNvPr id="8" name="Shape 6"/>
          <p:cNvSpPr/>
          <p:nvPr/>
        </p:nvSpPr>
        <p:spPr>
          <a:xfrm>
            <a:off x="7505700" y="1668423"/>
            <a:ext cx="6607373" cy="5985510"/>
          </a:xfrm>
          <a:prstGeom prst="roundRect">
            <a:avLst>
              <a:gd name="adj" fmla="val 1053"/>
            </a:avLst>
          </a:prstGeom>
          <a:solidFill>
            <a:srgbClr val="181930"/>
          </a:solidFill>
          <a:ln/>
        </p:spPr>
      </p:sp>
      <p:sp>
        <p:nvSpPr>
          <p:cNvPr id="9" name="Shape 7"/>
          <p:cNvSpPr/>
          <p:nvPr/>
        </p:nvSpPr>
        <p:spPr>
          <a:xfrm>
            <a:off x="7498318" y="1668423"/>
            <a:ext cx="6622137" cy="5985510"/>
          </a:xfrm>
          <a:prstGeom prst="roundRect">
            <a:avLst>
              <a:gd name="adj" fmla="val 376"/>
            </a:avLst>
          </a:prstGeom>
          <a:solidFill>
            <a:srgbClr val="181930"/>
          </a:solidFill>
          <a:ln/>
        </p:spPr>
      </p:sp>
      <p:sp>
        <p:nvSpPr>
          <p:cNvPr id="10" name="Text 8"/>
          <p:cNvSpPr/>
          <p:nvPr/>
        </p:nvSpPr>
        <p:spPr>
          <a:xfrm>
            <a:off x="7648218" y="1780818"/>
            <a:ext cx="6322338" cy="5760720"/>
          </a:xfrm>
          <a:prstGeom prst="rect">
            <a:avLst/>
          </a:prstGeom>
          <a:noFill/>
          <a:ln/>
        </p:spPr>
        <p:txBody>
          <a:bodyPr wrap="square" lIns="0" tIns="0" rIns="0" bIns="0" rtlCol="0" anchor="t"/>
          <a:lstStyle/>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class Animal {</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String name;</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int age;</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Animal(this.name, this.age);</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void eat() =&gt; print('$name is eating');</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150" dirty="0"/>
          </a:p>
          <a:p>
            <a:pPr marL="0" indent="0" algn="l">
              <a:lnSpc>
                <a:spcPts val="1850"/>
              </a:lnSpc>
              <a:buNone/>
            </a:pP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class Dog extends Animal {</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String breed;</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Dog(String name, int age, this.breed) : super(name, age);</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void bark() =&gt; print('$name is barking');</a:t>
            </a:r>
            <a:endParaRPr lang="en-US" sz="1150" dirty="0"/>
          </a:p>
          <a:p>
            <a:pPr marL="0" indent="0" algn="l">
              <a:lnSpc>
                <a:spcPts val="1850"/>
              </a:lnSpc>
              <a:buNone/>
            </a:pP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@override</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void eat() {</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print('Dog $name is eating kibble');</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super.eat(); // Call parent's eat method</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150" dirty="0"/>
          </a:p>
          <a:p>
            <a:pPr marL="0" indent="0" algn="l">
              <a:lnSpc>
                <a:spcPts val="1850"/>
              </a:lnSpc>
              <a:buNone/>
            </a:pP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void main() {</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Dog myDog = Dog('Buddy', 3, 'Golden Retriever');</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myDog.eat(); // Output: Dog Buddy is eating kibble, Buddy is eating</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 myDog.bark(); // Output: Buddy is barking</a:t>
            </a:r>
            <a:endParaRPr lang="en-US" sz="1150" dirty="0"/>
          </a:p>
          <a:p>
            <a:pPr marL="0" indent="0" algn="l">
              <a:lnSpc>
                <a:spcPts val="1850"/>
              </a:lnSpc>
              <a:buNone/>
            </a:pPr>
            <a:r>
              <a:rPr lang="en-US" sz="11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1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41377" y="425291"/>
            <a:ext cx="8684776" cy="429578"/>
          </a:xfrm>
          <a:prstGeom prst="rect">
            <a:avLst/>
          </a:prstGeom>
          <a:noFill/>
          <a:ln/>
        </p:spPr>
        <p:txBody>
          <a:bodyPr wrap="none" lIns="0" tIns="0" rIns="0" bIns="0" rtlCol="0" anchor="t"/>
          <a:lstStyle/>
          <a:p>
            <a:pPr marL="0" indent="0" algn="l">
              <a:lnSpc>
                <a:spcPts val="3350"/>
              </a:lnSpc>
              <a:buNone/>
            </a:pPr>
            <a:r>
              <a:rPr lang="en-US" sz="2700" dirty="0">
                <a:solidFill>
                  <a:srgbClr val="C6BFEE"/>
                </a:solidFill>
                <a:latin typeface="Prompt Medium" pitchFamily="34" charset="0"/>
                <a:ea typeface="Prompt Medium" pitchFamily="34" charset="-122"/>
                <a:cs typeface="Prompt Medium" pitchFamily="34" charset="-120"/>
              </a:rPr>
              <a:t>Method Overriding: Customizing Inherited Behavior</a:t>
            </a:r>
            <a:endParaRPr lang="en-US" sz="2700" dirty="0"/>
          </a:p>
        </p:txBody>
      </p:sp>
      <p:sp>
        <p:nvSpPr>
          <p:cNvPr id="3" name="Text 1"/>
          <p:cNvSpPr/>
          <p:nvPr/>
        </p:nvSpPr>
        <p:spPr>
          <a:xfrm>
            <a:off x="541377" y="1241465"/>
            <a:ext cx="3325178" cy="257770"/>
          </a:xfrm>
          <a:prstGeom prst="rect">
            <a:avLst/>
          </a:prstGeom>
          <a:noFill/>
          <a:ln/>
        </p:spPr>
        <p:txBody>
          <a:bodyPr wrap="none" lIns="0" tIns="0" rIns="0" bIns="0" rtlCol="0" anchor="t"/>
          <a:lstStyle/>
          <a:p>
            <a:pPr marL="0" indent="0" algn="l">
              <a:lnSpc>
                <a:spcPts val="2000"/>
              </a:lnSpc>
              <a:buNone/>
            </a:pPr>
            <a:r>
              <a:rPr lang="en-US" sz="1600" dirty="0">
                <a:solidFill>
                  <a:srgbClr val="C6BFEE"/>
                </a:solidFill>
                <a:latin typeface="Prompt Medium" pitchFamily="34" charset="0"/>
                <a:ea typeface="Prompt Medium" pitchFamily="34" charset="-122"/>
                <a:cs typeface="Prompt Medium" pitchFamily="34" charset="-120"/>
              </a:rPr>
              <a:t>Modifying Inherited Functionality</a:t>
            </a:r>
            <a:endParaRPr lang="en-US" sz="1600" dirty="0"/>
          </a:p>
        </p:txBody>
      </p:sp>
      <p:sp>
        <p:nvSpPr>
          <p:cNvPr id="4" name="Text 2"/>
          <p:cNvSpPr/>
          <p:nvPr/>
        </p:nvSpPr>
        <p:spPr>
          <a:xfrm>
            <a:off x="541377" y="1653897"/>
            <a:ext cx="7977664" cy="494824"/>
          </a:xfrm>
          <a:prstGeom prst="rect">
            <a:avLst/>
          </a:prstGeom>
          <a:noFill/>
          <a:ln/>
        </p:spPr>
        <p:txBody>
          <a:bodyPr wrap="square" lIns="0" tIns="0" rIns="0" bIns="0" rtlCol="0" anchor="t"/>
          <a:lstStyle/>
          <a:p>
            <a:pPr marL="0" indent="0" algn="l">
              <a:lnSpc>
                <a:spcPts val="1900"/>
              </a:lnSpc>
              <a:buNone/>
            </a:pPr>
            <a:r>
              <a:rPr lang="en-US" sz="1200" dirty="0">
                <a:solidFill>
                  <a:srgbClr val="DAD8E9"/>
                </a:solidFill>
                <a:latin typeface="Mukta Light" pitchFamily="34" charset="0"/>
                <a:ea typeface="Mukta Light" pitchFamily="34" charset="-122"/>
                <a:cs typeface="Mukta Light" pitchFamily="34" charset="-120"/>
              </a:rPr>
              <a:t>Method overriding allows a subclass to provide a specific implementation for a method that is already defined in its parent class. This enables subclasses to tailor inherited behavior to their unique needs while maintaining the same method signature.</a:t>
            </a:r>
            <a:endParaRPr lang="en-US" sz="1200" dirty="0"/>
          </a:p>
        </p:txBody>
      </p:sp>
      <p:sp>
        <p:nvSpPr>
          <p:cNvPr id="5" name="Text 3"/>
          <p:cNvSpPr/>
          <p:nvPr/>
        </p:nvSpPr>
        <p:spPr>
          <a:xfrm>
            <a:off x="541377" y="2287905"/>
            <a:ext cx="7977664" cy="510064"/>
          </a:xfrm>
          <a:prstGeom prst="rect">
            <a:avLst/>
          </a:prstGeom>
          <a:noFill/>
          <a:ln/>
        </p:spPr>
        <p:txBody>
          <a:bodyPr wrap="square" lIns="0" tIns="0" rIns="0" bIns="0" rtlCol="0" anchor="t"/>
          <a:lstStyle/>
          <a:p>
            <a:pPr marL="342900" indent="-342900" algn="l">
              <a:lnSpc>
                <a:spcPts val="1900"/>
              </a:lnSpc>
              <a:buSzPct val="100000"/>
              <a:buChar char="•"/>
            </a:pPr>
            <a:r>
              <a:rPr lang="en-US" sz="1200" dirty="0">
                <a:solidFill>
                  <a:srgbClr val="DAD8E9"/>
                </a:solidFill>
                <a:latin typeface="Mukta Light" pitchFamily="34" charset="0"/>
                <a:ea typeface="Mukta Light" pitchFamily="34" charset="-122"/>
                <a:cs typeface="Mukta Light" pitchFamily="34" charset="-120"/>
              </a:rPr>
              <a:t>The </a:t>
            </a:r>
            <a:r>
              <a:rPr lang="en-US" sz="1200" dirty="0">
                <a:solidFill>
                  <a:srgbClr val="DAD8E9"/>
                </a:solidFill>
                <a:highlight>
                  <a:srgbClr val="181930"/>
                </a:highlight>
                <a:latin typeface="Consolas" pitchFamily="34" charset="0"/>
                <a:ea typeface="Consolas" pitchFamily="34" charset="-122"/>
                <a:cs typeface="Consolas" pitchFamily="34" charset="-120"/>
              </a:rPr>
              <a:t>@override</a:t>
            </a:r>
            <a:r>
              <a:rPr lang="en-US" sz="1200" dirty="0">
                <a:solidFill>
                  <a:srgbClr val="DAD8E9"/>
                </a:solidFill>
                <a:latin typeface="Mukta Light" pitchFamily="34" charset="0"/>
                <a:ea typeface="Mukta Light" pitchFamily="34" charset="-122"/>
                <a:cs typeface="Mukta Light" pitchFamily="34" charset="-120"/>
              </a:rPr>
              <a:t> annotation is not strictly required by the Dart compiler but is highly recommended for clarity and to prevent common errors.</a:t>
            </a:r>
            <a:endParaRPr lang="en-US" sz="1200" dirty="0"/>
          </a:p>
        </p:txBody>
      </p:sp>
      <p:sp>
        <p:nvSpPr>
          <p:cNvPr id="6" name="Text 4"/>
          <p:cNvSpPr/>
          <p:nvPr/>
        </p:nvSpPr>
        <p:spPr>
          <a:xfrm>
            <a:off x="541377" y="2852023"/>
            <a:ext cx="7977664" cy="494824"/>
          </a:xfrm>
          <a:prstGeom prst="rect">
            <a:avLst/>
          </a:prstGeom>
          <a:noFill/>
          <a:ln/>
        </p:spPr>
        <p:txBody>
          <a:bodyPr wrap="square" lIns="0" tIns="0" rIns="0" bIns="0" rtlCol="0" anchor="t"/>
          <a:lstStyle/>
          <a:p>
            <a:pPr marL="342900" indent="-342900" algn="l">
              <a:lnSpc>
                <a:spcPts val="1900"/>
              </a:lnSpc>
              <a:buSzPct val="100000"/>
              <a:buChar char="•"/>
            </a:pPr>
            <a:r>
              <a:rPr lang="en-US" sz="1200" dirty="0">
                <a:solidFill>
                  <a:srgbClr val="DAD8E9"/>
                </a:solidFill>
                <a:latin typeface="Mukta Light" pitchFamily="34" charset="0"/>
                <a:ea typeface="Mukta Light" pitchFamily="34" charset="-122"/>
                <a:cs typeface="Mukta Light" pitchFamily="34" charset="-120"/>
              </a:rPr>
              <a:t>It signals intent to override a parent method, ensuring that if the parent method's signature changes, a compile-time error will occur, alerting the developer.</a:t>
            </a:r>
            <a:endParaRPr lang="en-US" sz="1200" dirty="0"/>
          </a:p>
        </p:txBody>
      </p:sp>
      <p:sp>
        <p:nvSpPr>
          <p:cNvPr id="7" name="Text 5"/>
          <p:cNvSpPr/>
          <p:nvPr/>
        </p:nvSpPr>
        <p:spPr>
          <a:xfrm>
            <a:off x="541377" y="3400901"/>
            <a:ext cx="7977664" cy="247412"/>
          </a:xfrm>
          <a:prstGeom prst="rect">
            <a:avLst/>
          </a:prstGeom>
          <a:noFill/>
          <a:ln/>
        </p:spPr>
        <p:txBody>
          <a:bodyPr wrap="none" lIns="0" tIns="0" rIns="0" bIns="0" rtlCol="0" anchor="t"/>
          <a:lstStyle/>
          <a:p>
            <a:pPr marL="342900" indent="-342900" algn="l">
              <a:lnSpc>
                <a:spcPts val="1900"/>
              </a:lnSpc>
              <a:buSzPct val="100000"/>
              <a:buChar char="•"/>
            </a:pPr>
            <a:r>
              <a:rPr lang="en-US" sz="1200" dirty="0">
                <a:solidFill>
                  <a:srgbClr val="DAD8E9"/>
                </a:solidFill>
                <a:latin typeface="Mukta Light" pitchFamily="34" charset="0"/>
                <a:ea typeface="Mukta Light" pitchFamily="34" charset="-122"/>
                <a:cs typeface="Mukta Light" pitchFamily="34" charset="-120"/>
              </a:rPr>
              <a:t>Overriding allows for specialized behavior while maintaining a common interface.</a:t>
            </a:r>
            <a:endParaRPr lang="en-US" sz="1200" dirty="0"/>
          </a:p>
        </p:txBody>
      </p:sp>
      <p:pic>
        <p:nvPicPr>
          <p:cNvPr id="8" name="Image 0" descr="preencoded.png"/>
          <p:cNvPicPr>
            <a:picLocks noChangeAspect="1"/>
          </p:cNvPicPr>
          <p:nvPr/>
        </p:nvPicPr>
        <p:blipFill>
          <a:blip r:embed="rId3"/>
          <a:stretch>
            <a:fillRect/>
          </a:stretch>
        </p:blipFill>
        <p:spPr>
          <a:xfrm>
            <a:off x="8903851" y="1260753"/>
            <a:ext cx="5192673" cy="5192673"/>
          </a:xfrm>
          <a:prstGeom prst="rect">
            <a:avLst/>
          </a:prstGeom>
        </p:spPr>
      </p:pic>
      <p:sp>
        <p:nvSpPr>
          <p:cNvPr id="9" name="Text 6"/>
          <p:cNvSpPr/>
          <p:nvPr/>
        </p:nvSpPr>
        <p:spPr>
          <a:xfrm>
            <a:off x="8903851" y="6627376"/>
            <a:ext cx="3207663" cy="214908"/>
          </a:xfrm>
          <a:prstGeom prst="rect">
            <a:avLst/>
          </a:prstGeom>
          <a:noFill/>
          <a:ln/>
        </p:spPr>
        <p:txBody>
          <a:bodyPr wrap="none" lIns="0" tIns="0" rIns="0" bIns="0" rtlCol="0" anchor="t"/>
          <a:lstStyle/>
          <a:p>
            <a:pPr marL="0" indent="0" algn="l">
              <a:lnSpc>
                <a:spcPts val="1650"/>
              </a:lnSpc>
              <a:buNone/>
            </a:pPr>
            <a:r>
              <a:rPr lang="en-US" sz="1350" dirty="0">
                <a:solidFill>
                  <a:srgbClr val="C6BFEE"/>
                </a:solidFill>
                <a:latin typeface="Prompt Medium" pitchFamily="34" charset="0"/>
                <a:ea typeface="Prompt Medium" pitchFamily="34" charset="-122"/>
                <a:cs typeface="Prompt Medium" pitchFamily="34" charset="-120"/>
              </a:rPr>
              <a:t>Shapes: Drawing and Area Calculation</a:t>
            </a:r>
            <a:endParaRPr lang="en-US" sz="1350" dirty="0"/>
          </a:p>
        </p:txBody>
      </p:sp>
      <p:sp>
        <p:nvSpPr>
          <p:cNvPr id="10" name="Shape 7"/>
          <p:cNvSpPr/>
          <p:nvPr/>
        </p:nvSpPr>
        <p:spPr>
          <a:xfrm>
            <a:off x="518517" y="6133981"/>
            <a:ext cx="4412694" cy="1450657"/>
          </a:xfrm>
          <a:prstGeom prst="roundRect">
            <a:avLst>
              <a:gd name="adj" fmla="val 7564"/>
            </a:avLst>
          </a:prstGeom>
          <a:solidFill>
            <a:srgbClr val="0B0C23">
              <a:alpha val="95000"/>
            </a:srgbClr>
          </a:solidFill>
          <a:ln w="22860">
            <a:solidFill>
              <a:srgbClr val="6D4562"/>
            </a:solidFill>
            <a:prstDash val="solid"/>
          </a:ln>
        </p:spPr>
      </p:sp>
      <p:sp>
        <p:nvSpPr>
          <p:cNvPr id="11" name="Shape 8"/>
          <p:cNvSpPr/>
          <p:nvPr/>
        </p:nvSpPr>
        <p:spPr>
          <a:xfrm>
            <a:off x="518517" y="6156141"/>
            <a:ext cx="91440" cy="1450657"/>
          </a:xfrm>
          <a:prstGeom prst="roundRect">
            <a:avLst>
              <a:gd name="adj" fmla="val 71049"/>
            </a:avLst>
          </a:prstGeom>
          <a:solidFill>
            <a:srgbClr val="A95B95"/>
          </a:solidFill>
          <a:ln/>
        </p:spPr>
      </p:sp>
      <p:sp>
        <p:nvSpPr>
          <p:cNvPr id="12" name="Text 9"/>
          <p:cNvSpPr/>
          <p:nvPr/>
        </p:nvSpPr>
        <p:spPr>
          <a:xfrm>
            <a:off x="764619" y="6311503"/>
            <a:ext cx="1718667" cy="214908"/>
          </a:xfrm>
          <a:prstGeom prst="rect">
            <a:avLst/>
          </a:prstGeom>
          <a:noFill/>
          <a:ln/>
        </p:spPr>
        <p:txBody>
          <a:bodyPr wrap="none" lIns="0" tIns="0" rIns="0" bIns="0" rtlCol="0" anchor="t"/>
          <a:lstStyle/>
          <a:p>
            <a:pPr marL="0" indent="0" algn="l">
              <a:lnSpc>
                <a:spcPts val="1650"/>
              </a:lnSpc>
              <a:buNone/>
            </a:pPr>
            <a:r>
              <a:rPr lang="en-US" sz="1350" dirty="0">
                <a:solidFill>
                  <a:srgbClr val="DAD8E9"/>
                </a:solidFill>
                <a:latin typeface="Prompt Medium" pitchFamily="34" charset="0"/>
                <a:ea typeface="Prompt Medium" pitchFamily="34" charset="-122"/>
                <a:cs typeface="Prompt Medium" pitchFamily="34" charset="-120"/>
              </a:rPr>
              <a:t>Shape Class</a:t>
            </a:r>
            <a:endParaRPr lang="en-US" sz="1350" dirty="0"/>
          </a:p>
        </p:txBody>
      </p:sp>
      <p:sp>
        <p:nvSpPr>
          <p:cNvPr id="13" name="Text 10"/>
          <p:cNvSpPr/>
          <p:nvPr/>
        </p:nvSpPr>
        <p:spPr>
          <a:xfrm>
            <a:off x="764619" y="6619161"/>
            <a:ext cx="3989070" cy="772716"/>
          </a:xfrm>
          <a:prstGeom prst="rect">
            <a:avLst/>
          </a:prstGeom>
          <a:noFill/>
          <a:ln/>
        </p:spPr>
        <p:txBody>
          <a:bodyPr wrap="square" lIns="0" tIns="0" rIns="0" bIns="0" rtlCol="0" anchor="t"/>
          <a:lstStyle/>
          <a:p>
            <a:pPr marL="0" indent="0" algn="l">
              <a:lnSpc>
                <a:spcPts val="1900"/>
              </a:lnSpc>
              <a:buNone/>
            </a:pPr>
            <a:r>
              <a:rPr lang="en-US" sz="1200" dirty="0">
                <a:solidFill>
                  <a:srgbClr val="DAD8E9"/>
                </a:solidFill>
                <a:highlight>
                  <a:srgbClr val="181930"/>
                </a:highlight>
                <a:latin typeface="Consolas" pitchFamily="34" charset="0"/>
                <a:ea typeface="Consolas" pitchFamily="34" charset="-122"/>
                <a:cs typeface="Consolas" pitchFamily="34" charset="-120"/>
              </a:rPr>
              <a:t>void draw()</a:t>
            </a:r>
            <a:r>
              <a:rPr lang="en-US" sz="1200" dirty="0">
                <a:solidFill>
                  <a:srgbClr val="DAD8E9"/>
                </a:solidFill>
                <a:latin typeface="Mukta Light" pitchFamily="34" charset="0"/>
                <a:ea typeface="Mukta Light" pitchFamily="34" charset="-122"/>
                <a:cs typeface="Mukta Light" pitchFamily="34" charset="-120"/>
              </a:rPr>
              <a:t>: Generic draw function.</a:t>
            </a:r>
            <a:r>
              <a:rPr lang="en-US" sz="1200" dirty="0">
                <a:solidFill>
                  <a:srgbClr val="DAD8E9"/>
                </a:solidFill>
                <a:highlight>
                  <a:srgbClr val="181930"/>
                </a:highlight>
                <a:latin typeface="Consolas" pitchFamily="34" charset="0"/>
                <a:ea typeface="Consolas" pitchFamily="34" charset="-122"/>
                <a:cs typeface="Consolas" pitchFamily="34" charset="-120"/>
              </a:rPr>
              <a:t>double get area</a:t>
            </a:r>
            <a:r>
              <a:rPr lang="en-US" sz="1200" dirty="0">
                <a:solidFill>
                  <a:srgbClr val="DAD8E9"/>
                </a:solidFill>
                <a:latin typeface="Mukta Light" pitchFamily="34" charset="0"/>
                <a:ea typeface="Mukta Light" pitchFamily="34" charset="-122"/>
                <a:cs typeface="Mukta Light" pitchFamily="34" charset="-120"/>
              </a:rPr>
              <a:t>: Calculates basic area (returns 0 for generic shape).</a:t>
            </a:r>
            <a:endParaRPr lang="en-US" sz="1200" dirty="0"/>
          </a:p>
        </p:txBody>
      </p:sp>
      <p:sp>
        <p:nvSpPr>
          <p:cNvPr id="14" name="Shape 11"/>
          <p:cNvSpPr/>
          <p:nvPr/>
        </p:nvSpPr>
        <p:spPr>
          <a:xfrm>
            <a:off x="5085874" y="6133981"/>
            <a:ext cx="4412813" cy="1450657"/>
          </a:xfrm>
          <a:prstGeom prst="roundRect">
            <a:avLst>
              <a:gd name="adj" fmla="val 7564"/>
            </a:avLst>
          </a:prstGeom>
          <a:solidFill>
            <a:srgbClr val="0B0C23">
              <a:alpha val="95000"/>
            </a:srgbClr>
          </a:solidFill>
          <a:ln w="22860">
            <a:solidFill>
              <a:srgbClr val="6D4562"/>
            </a:solidFill>
            <a:prstDash val="solid"/>
          </a:ln>
        </p:spPr>
      </p:sp>
      <p:sp>
        <p:nvSpPr>
          <p:cNvPr id="15" name="Shape 12"/>
          <p:cNvSpPr/>
          <p:nvPr/>
        </p:nvSpPr>
        <p:spPr>
          <a:xfrm>
            <a:off x="5085874" y="6156141"/>
            <a:ext cx="91440" cy="1450657"/>
          </a:xfrm>
          <a:prstGeom prst="roundRect">
            <a:avLst>
              <a:gd name="adj" fmla="val 71049"/>
            </a:avLst>
          </a:prstGeom>
          <a:solidFill>
            <a:srgbClr val="A95B95"/>
          </a:solidFill>
          <a:ln/>
        </p:spPr>
      </p:sp>
      <p:sp>
        <p:nvSpPr>
          <p:cNvPr id="16" name="Text 13"/>
          <p:cNvSpPr/>
          <p:nvPr/>
        </p:nvSpPr>
        <p:spPr>
          <a:xfrm>
            <a:off x="5331976" y="6311503"/>
            <a:ext cx="1718667" cy="214908"/>
          </a:xfrm>
          <a:prstGeom prst="rect">
            <a:avLst/>
          </a:prstGeom>
          <a:noFill/>
          <a:ln/>
        </p:spPr>
        <p:txBody>
          <a:bodyPr wrap="none" lIns="0" tIns="0" rIns="0" bIns="0" rtlCol="0" anchor="t"/>
          <a:lstStyle/>
          <a:p>
            <a:pPr marL="0" indent="0" algn="l">
              <a:lnSpc>
                <a:spcPts val="1650"/>
              </a:lnSpc>
              <a:buNone/>
            </a:pPr>
            <a:r>
              <a:rPr lang="en-US" sz="1350" dirty="0">
                <a:solidFill>
                  <a:srgbClr val="DAD8E9"/>
                </a:solidFill>
                <a:latin typeface="Prompt Medium" pitchFamily="34" charset="0"/>
                <a:ea typeface="Prompt Medium" pitchFamily="34" charset="-122"/>
                <a:cs typeface="Prompt Medium" pitchFamily="34" charset="-120"/>
              </a:rPr>
              <a:t>Circle Class</a:t>
            </a:r>
            <a:endParaRPr lang="en-US" sz="1350" dirty="0"/>
          </a:p>
        </p:txBody>
      </p:sp>
      <p:sp>
        <p:nvSpPr>
          <p:cNvPr id="17" name="Text 14"/>
          <p:cNvSpPr/>
          <p:nvPr/>
        </p:nvSpPr>
        <p:spPr>
          <a:xfrm>
            <a:off x="5331976" y="6619161"/>
            <a:ext cx="3989189" cy="787956"/>
          </a:xfrm>
          <a:prstGeom prst="rect">
            <a:avLst/>
          </a:prstGeom>
          <a:noFill/>
          <a:ln/>
        </p:spPr>
        <p:txBody>
          <a:bodyPr wrap="square" lIns="0" tIns="0" rIns="0" bIns="0" rtlCol="0" anchor="t"/>
          <a:lstStyle/>
          <a:p>
            <a:pPr marL="0" indent="0" algn="l">
              <a:lnSpc>
                <a:spcPts val="1900"/>
              </a:lnSpc>
              <a:buNone/>
            </a:pPr>
            <a:r>
              <a:rPr lang="en-US" sz="1200" dirty="0">
                <a:solidFill>
                  <a:srgbClr val="DAD8E9"/>
                </a:solidFill>
                <a:highlight>
                  <a:srgbClr val="181930"/>
                </a:highlight>
                <a:latin typeface="Consolas" pitchFamily="34" charset="0"/>
                <a:ea typeface="Consolas" pitchFamily="34" charset="-122"/>
                <a:cs typeface="Consolas" pitchFamily="34" charset="-120"/>
              </a:rPr>
              <a:t>@override void draw()</a:t>
            </a:r>
            <a:r>
              <a:rPr lang="en-US" sz="1200" dirty="0">
                <a:solidFill>
                  <a:srgbClr val="DAD8E9"/>
                </a:solidFill>
                <a:latin typeface="Mukta Light" pitchFamily="34" charset="0"/>
                <a:ea typeface="Mukta Light" pitchFamily="34" charset="-122"/>
                <a:cs typeface="Mukta Light" pitchFamily="34" charset="-120"/>
              </a:rPr>
              <a:t>: Specific circle drawing.</a:t>
            </a:r>
            <a:r>
              <a:rPr lang="en-US" sz="1200" dirty="0">
                <a:solidFill>
                  <a:srgbClr val="DAD8E9"/>
                </a:solidFill>
                <a:highlight>
                  <a:srgbClr val="181930"/>
                </a:highlight>
                <a:latin typeface="Consolas" pitchFamily="34" charset="0"/>
                <a:ea typeface="Consolas" pitchFamily="34" charset="-122"/>
                <a:cs typeface="Consolas" pitchFamily="34" charset="-120"/>
              </a:rPr>
              <a:t>@override double get area</a:t>
            </a:r>
            <a:r>
              <a:rPr lang="en-US" sz="1200" dirty="0">
                <a:solidFill>
                  <a:srgbClr val="DAD8E9"/>
                </a:solidFill>
                <a:latin typeface="Mukta Light" pitchFamily="34" charset="0"/>
                <a:ea typeface="Mukta Light" pitchFamily="34" charset="-122"/>
                <a:cs typeface="Mukta Light" pitchFamily="34" charset="-120"/>
              </a:rPr>
              <a:t>: Calculates area of a circle (</a:t>
            </a:r>
            <a:r>
              <a:rPr lang="en-US" sz="1200" dirty="0">
                <a:solidFill>
                  <a:srgbClr val="DAD8E9"/>
                </a:solidFill>
                <a:highlight>
                  <a:srgbClr val="181930"/>
                </a:highlight>
                <a:latin typeface="Consolas" pitchFamily="34" charset="0"/>
                <a:ea typeface="Consolas" pitchFamily="34" charset="-122"/>
                <a:cs typeface="Consolas" pitchFamily="34" charset="-120"/>
              </a:rPr>
              <a:t>π * r²</a:t>
            </a:r>
            <a:r>
              <a:rPr lang="en-US" sz="1200" dirty="0">
                <a:solidFill>
                  <a:srgbClr val="DAD8E9"/>
                </a:solidFill>
                <a:latin typeface="Mukta Light" pitchFamily="34" charset="0"/>
                <a:ea typeface="Mukta Light" pitchFamily="34" charset="-122"/>
                <a:cs typeface="Mukta Light" pitchFamily="34" charset="-120"/>
              </a:rPr>
              <a:t>).</a:t>
            </a:r>
            <a:endParaRPr lang="en-US" sz="1200" dirty="0"/>
          </a:p>
        </p:txBody>
      </p:sp>
      <p:sp>
        <p:nvSpPr>
          <p:cNvPr id="18" name="Shape 15"/>
          <p:cNvSpPr/>
          <p:nvPr/>
        </p:nvSpPr>
        <p:spPr>
          <a:xfrm>
            <a:off x="9653349" y="6133981"/>
            <a:ext cx="4412813" cy="1450657"/>
          </a:xfrm>
          <a:prstGeom prst="roundRect">
            <a:avLst>
              <a:gd name="adj" fmla="val 7564"/>
            </a:avLst>
          </a:prstGeom>
          <a:solidFill>
            <a:srgbClr val="0B0C23">
              <a:alpha val="95000"/>
            </a:srgbClr>
          </a:solidFill>
          <a:ln w="22860">
            <a:solidFill>
              <a:srgbClr val="6D4562"/>
            </a:solidFill>
            <a:prstDash val="solid"/>
          </a:ln>
        </p:spPr>
      </p:sp>
      <p:sp>
        <p:nvSpPr>
          <p:cNvPr id="19" name="Shape 16"/>
          <p:cNvSpPr/>
          <p:nvPr/>
        </p:nvSpPr>
        <p:spPr>
          <a:xfrm>
            <a:off x="9653349" y="6156141"/>
            <a:ext cx="91440" cy="1450657"/>
          </a:xfrm>
          <a:prstGeom prst="roundRect">
            <a:avLst>
              <a:gd name="adj" fmla="val 71049"/>
            </a:avLst>
          </a:prstGeom>
          <a:solidFill>
            <a:srgbClr val="A95B95"/>
          </a:solidFill>
          <a:ln/>
        </p:spPr>
      </p:sp>
      <p:sp>
        <p:nvSpPr>
          <p:cNvPr id="20" name="Text 17"/>
          <p:cNvSpPr/>
          <p:nvPr/>
        </p:nvSpPr>
        <p:spPr>
          <a:xfrm>
            <a:off x="9899452" y="6311503"/>
            <a:ext cx="1718667" cy="214908"/>
          </a:xfrm>
          <a:prstGeom prst="rect">
            <a:avLst/>
          </a:prstGeom>
          <a:noFill/>
          <a:ln/>
        </p:spPr>
        <p:txBody>
          <a:bodyPr wrap="none" lIns="0" tIns="0" rIns="0" bIns="0" rtlCol="0" anchor="t"/>
          <a:lstStyle/>
          <a:p>
            <a:pPr marL="0" indent="0" algn="l">
              <a:lnSpc>
                <a:spcPts val="1650"/>
              </a:lnSpc>
              <a:buNone/>
            </a:pPr>
            <a:r>
              <a:rPr lang="en-US" sz="1350" dirty="0">
                <a:solidFill>
                  <a:srgbClr val="DAD8E9"/>
                </a:solidFill>
                <a:latin typeface="Prompt Medium" pitchFamily="34" charset="0"/>
                <a:ea typeface="Prompt Medium" pitchFamily="34" charset="-122"/>
                <a:cs typeface="Prompt Medium" pitchFamily="34" charset="-120"/>
              </a:rPr>
              <a:t>Rectangle Class</a:t>
            </a:r>
            <a:endParaRPr lang="en-US" sz="1350" dirty="0"/>
          </a:p>
        </p:txBody>
      </p:sp>
      <p:sp>
        <p:nvSpPr>
          <p:cNvPr id="21" name="Text 18"/>
          <p:cNvSpPr/>
          <p:nvPr/>
        </p:nvSpPr>
        <p:spPr>
          <a:xfrm>
            <a:off x="9899452" y="6619161"/>
            <a:ext cx="3989189" cy="787956"/>
          </a:xfrm>
          <a:prstGeom prst="rect">
            <a:avLst/>
          </a:prstGeom>
          <a:noFill/>
          <a:ln/>
        </p:spPr>
        <p:txBody>
          <a:bodyPr wrap="square" lIns="0" tIns="0" rIns="0" bIns="0" rtlCol="0" anchor="t"/>
          <a:lstStyle/>
          <a:p>
            <a:pPr marL="0" indent="0" algn="l">
              <a:lnSpc>
                <a:spcPts val="1900"/>
              </a:lnSpc>
              <a:buNone/>
            </a:pPr>
            <a:r>
              <a:rPr lang="en-US" sz="1200" dirty="0">
                <a:solidFill>
                  <a:srgbClr val="DAD8E9"/>
                </a:solidFill>
                <a:highlight>
                  <a:srgbClr val="181930"/>
                </a:highlight>
                <a:latin typeface="Consolas" pitchFamily="34" charset="0"/>
                <a:ea typeface="Consolas" pitchFamily="34" charset="-122"/>
                <a:cs typeface="Consolas" pitchFamily="34" charset="-120"/>
              </a:rPr>
              <a:t>@override void draw()</a:t>
            </a:r>
            <a:r>
              <a:rPr lang="en-US" sz="1200" dirty="0">
                <a:solidFill>
                  <a:srgbClr val="DAD8E9"/>
                </a:solidFill>
                <a:latin typeface="Mukta Light" pitchFamily="34" charset="0"/>
                <a:ea typeface="Mukta Light" pitchFamily="34" charset="-122"/>
                <a:cs typeface="Mukta Light" pitchFamily="34" charset="-120"/>
              </a:rPr>
              <a:t>: Specific rectangle drawing.</a:t>
            </a:r>
            <a:r>
              <a:rPr lang="en-US" sz="1200" dirty="0">
                <a:solidFill>
                  <a:srgbClr val="DAD8E9"/>
                </a:solidFill>
                <a:highlight>
                  <a:srgbClr val="181930"/>
                </a:highlight>
                <a:latin typeface="Consolas" pitchFamily="34" charset="0"/>
                <a:ea typeface="Consolas" pitchFamily="34" charset="-122"/>
                <a:cs typeface="Consolas" pitchFamily="34" charset="-120"/>
              </a:rPr>
              <a:t>@override double get area</a:t>
            </a:r>
            <a:r>
              <a:rPr lang="en-US" sz="1200" dirty="0">
                <a:solidFill>
                  <a:srgbClr val="DAD8E9"/>
                </a:solidFill>
                <a:latin typeface="Mukta Light" pitchFamily="34" charset="0"/>
                <a:ea typeface="Mukta Light" pitchFamily="34" charset="-122"/>
                <a:cs typeface="Mukta Light" pitchFamily="34" charset="-120"/>
              </a:rPr>
              <a:t>: Calculates area of a rectangle (</a:t>
            </a:r>
            <a:r>
              <a:rPr lang="en-US" sz="1200" dirty="0">
                <a:solidFill>
                  <a:srgbClr val="DAD8E9"/>
                </a:solidFill>
                <a:highlight>
                  <a:srgbClr val="181930"/>
                </a:highlight>
                <a:latin typeface="Consolas" pitchFamily="34" charset="0"/>
                <a:ea typeface="Consolas" pitchFamily="34" charset="-122"/>
                <a:cs typeface="Consolas" pitchFamily="34" charset="-120"/>
              </a:rPr>
              <a:t>width * height</a:t>
            </a:r>
            <a:r>
              <a:rPr lang="en-US" sz="1200" dirty="0">
                <a:solidFill>
                  <a:srgbClr val="DAD8E9"/>
                </a:solidFill>
                <a:latin typeface="Mukta Light" pitchFamily="34" charset="0"/>
                <a:ea typeface="Mukta Light" pitchFamily="34" charset="-122"/>
                <a:cs typeface="Mukta Light" pitchFamily="34" charset="-120"/>
              </a:rPr>
              <a:t>).</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07469" y="558046"/>
            <a:ext cx="9247942" cy="561499"/>
          </a:xfrm>
          <a:prstGeom prst="rect">
            <a:avLst/>
          </a:prstGeom>
          <a:noFill/>
          <a:ln/>
        </p:spPr>
        <p:txBody>
          <a:bodyPr wrap="none" lIns="0" tIns="0" rIns="0" bIns="0" rtlCol="0" anchor="t"/>
          <a:lstStyle/>
          <a:p>
            <a:pPr marL="0" indent="0" algn="l">
              <a:lnSpc>
                <a:spcPts val="4400"/>
              </a:lnSpc>
              <a:buNone/>
            </a:pPr>
            <a:r>
              <a:rPr lang="en-US" sz="3500" dirty="0">
                <a:solidFill>
                  <a:srgbClr val="C6BFEE"/>
                </a:solidFill>
                <a:latin typeface="Prompt Medium" pitchFamily="34" charset="0"/>
                <a:ea typeface="Prompt Medium" pitchFamily="34" charset="-122"/>
                <a:cs typeface="Prompt Medium" pitchFamily="34" charset="-120"/>
              </a:rPr>
              <a:t>Polymorphism: Many Forms, One Interface</a:t>
            </a:r>
            <a:endParaRPr lang="en-US" sz="3500" dirty="0"/>
          </a:p>
        </p:txBody>
      </p:sp>
      <p:sp>
        <p:nvSpPr>
          <p:cNvPr id="3" name="Text 1"/>
          <p:cNvSpPr/>
          <p:nvPr/>
        </p:nvSpPr>
        <p:spPr>
          <a:xfrm>
            <a:off x="707469" y="1624727"/>
            <a:ext cx="3083004" cy="336947"/>
          </a:xfrm>
          <a:prstGeom prst="rect">
            <a:avLst/>
          </a:prstGeom>
          <a:noFill/>
          <a:ln/>
        </p:spPr>
        <p:txBody>
          <a:bodyPr wrap="none" lIns="0" tIns="0" rIns="0" bIns="0" rtlCol="0" anchor="t"/>
          <a:lstStyle/>
          <a:p>
            <a:pPr marL="0" indent="0" algn="l">
              <a:lnSpc>
                <a:spcPts val="2650"/>
              </a:lnSpc>
              <a:buNone/>
            </a:pPr>
            <a:r>
              <a:rPr lang="en-US" sz="2100" dirty="0">
                <a:solidFill>
                  <a:srgbClr val="C6BFEE"/>
                </a:solidFill>
                <a:latin typeface="Prompt Medium" pitchFamily="34" charset="0"/>
                <a:ea typeface="Prompt Medium" pitchFamily="34" charset="-122"/>
                <a:cs typeface="Prompt Medium" pitchFamily="34" charset="-120"/>
              </a:rPr>
              <a:t>The Power of Flexibility</a:t>
            </a:r>
            <a:endParaRPr lang="en-US" sz="2100" dirty="0"/>
          </a:p>
        </p:txBody>
      </p:sp>
      <p:sp>
        <p:nvSpPr>
          <p:cNvPr id="4" name="Text 2"/>
          <p:cNvSpPr/>
          <p:nvPr/>
        </p:nvSpPr>
        <p:spPr>
          <a:xfrm>
            <a:off x="707469" y="2163723"/>
            <a:ext cx="6361152" cy="1293495"/>
          </a:xfrm>
          <a:prstGeom prst="rect">
            <a:avLst/>
          </a:prstGeom>
          <a:noFill/>
          <a:ln/>
        </p:spPr>
        <p:txBody>
          <a:bodyPr wrap="square" lIns="0" tIns="0" rIns="0" bIns="0" rtlCol="0" anchor="t"/>
          <a:lstStyle/>
          <a:p>
            <a:pPr marL="0" indent="0" algn="l">
              <a:lnSpc>
                <a:spcPts val="2500"/>
              </a:lnSpc>
              <a:buNone/>
            </a:pPr>
            <a:r>
              <a:rPr lang="en-US" sz="1550" dirty="0">
                <a:solidFill>
                  <a:srgbClr val="DAD8E9"/>
                </a:solidFill>
                <a:latin typeface="Mukta Light" pitchFamily="34" charset="0"/>
                <a:ea typeface="Mukta Light" pitchFamily="34" charset="-122"/>
                <a:cs typeface="Mukta Light" pitchFamily="34" charset="-120"/>
              </a:rPr>
              <a:t>Polymorphism, meaning "many forms," is the ability of an object to take on many forms. In Dart, this means an object can be treated as an instance of its own class, its parent class, or any interface it implements. This enables writing flexible and reusable code.</a:t>
            </a:r>
            <a:endParaRPr lang="en-US" sz="1550" dirty="0"/>
          </a:p>
        </p:txBody>
      </p:sp>
      <p:sp>
        <p:nvSpPr>
          <p:cNvPr id="5" name="Text 3"/>
          <p:cNvSpPr/>
          <p:nvPr/>
        </p:nvSpPr>
        <p:spPr>
          <a:xfrm>
            <a:off x="707469" y="3639145"/>
            <a:ext cx="6361152" cy="661988"/>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DAD8E9"/>
                </a:solidFill>
                <a:latin typeface="Mukta Light" pitchFamily="34" charset="0"/>
                <a:ea typeface="Mukta Light" pitchFamily="34" charset="-122"/>
                <a:cs typeface="Mukta Light" pitchFamily="34" charset="-120"/>
              </a:rPr>
              <a:t>Unified Handling</a:t>
            </a:r>
            <a:r>
              <a:rPr lang="en-US" sz="1550" dirty="0">
                <a:solidFill>
                  <a:srgbClr val="DAD8E9"/>
                </a:solidFill>
                <a:latin typeface="Mukta Light" pitchFamily="34" charset="0"/>
                <a:ea typeface="Mukta Light" pitchFamily="34" charset="-122"/>
                <a:cs typeface="Mukta Light" pitchFamily="34" charset="-120"/>
              </a:rPr>
              <a:t>: You can work with a collection of diverse objects (e.g., </a:t>
            </a:r>
            <a:r>
              <a:rPr lang="en-US" sz="1550" dirty="0">
                <a:solidFill>
                  <a:srgbClr val="DAD8E9"/>
                </a:solidFill>
                <a:highlight>
                  <a:srgbClr val="181930"/>
                </a:highlight>
                <a:latin typeface="Consolas" pitchFamily="34" charset="0"/>
                <a:ea typeface="Consolas" pitchFamily="34" charset="-122"/>
                <a:cs typeface="Consolas" pitchFamily="34" charset="-120"/>
              </a:rPr>
              <a:t>List</a:t>
            </a:r>
            <a:r>
              <a:rPr lang="en-US" sz="1550" dirty="0">
                <a:solidFill>
                  <a:srgbClr val="DAD8E9"/>
                </a:solidFill>
                <a:latin typeface="Mukta Light" pitchFamily="34" charset="0"/>
                <a:ea typeface="Mukta Light" pitchFamily="34" charset="-122"/>
                <a:cs typeface="Mukta Light" pitchFamily="34" charset="-120"/>
              </a:rPr>
              <a:t>) as if they were all of the same base type.</a:t>
            </a:r>
            <a:endParaRPr lang="en-US" sz="1550" dirty="0"/>
          </a:p>
        </p:txBody>
      </p:sp>
      <p:sp>
        <p:nvSpPr>
          <p:cNvPr id="6" name="Text 4"/>
          <p:cNvSpPr/>
          <p:nvPr/>
        </p:nvSpPr>
        <p:spPr>
          <a:xfrm>
            <a:off x="707469" y="4371856"/>
            <a:ext cx="6361152" cy="985361"/>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DAD8E9"/>
                </a:solidFill>
                <a:latin typeface="Mukta Light" pitchFamily="34" charset="0"/>
                <a:ea typeface="Mukta Light" pitchFamily="34" charset="-122"/>
                <a:cs typeface="Mukta Light" pitchFamily="34" charset="-120"/>
              </a:rPr>
              <a:t>Runtime Resolution</a:t>
            </a:r>
            <a:r>
              <a:rPr lang="en-US" sz="1550" dirty="0">
                <a:solidFill>
                  <a:srgbClr val="DAD8E9"/>
                </a:solidFill>
                <a:latin typeface="Mukta Light" pitchFamily="34" charset="0"/>
                <a:ea typeface="Mukta Light" pitchFamily="34" charset="-122"/>
                <a:cs typeface="Mukta Light" pitchFamily="34" charset="-120"/>
              </a:rPr>
              <a:t>: When a polymorphic method (like </a:t>
            </a:r>
            <a:r>
              <a:rPr lang="en-US" sz="1550" dirty="0">
                <a:solidFill>
                  <a:srgbClr val="DAD8E9"/>
                </a:solidFill>
                <a:highlight>
                  <a:srgbClr val="181930"/>
                </a:highlight>
                <a:latin typeface="Consolas" pitchFamily="34" charset="0"/>
                <a:ea typeface="Consolas" pitchFamily="34" charset="-122"/>
                <a:cs typeface="Consolas" pitchFamily="34" charset="-120"/>
              </a:rPr>
              <a:t>draw()</a:t>
            </a:r>
            <a:r>
              <a:rPr lang="en-US" sz="1550" dirty="0">
                <a:solidFill>
                  <a:srgbClr val="DAD8E9"/>
                </a:solidFill>
                <a:latin typeface="Mukta Light" pitchFamily="34" charset="0"/>
                <a:ea typeface="Mukta Light" pitchFamily="34" charset="-122"/>
                <a:cs typeface="Mukta Light" pitchFamily="34" charset="-120"/>
              </a:rPr>
              <a:t> or </a:t>
            </a:r>
            <a:r>
              <a:rPr lang="en-US" sz="1550" dirty="0">
                <a:solidFill>
                  <a:srgbClr val="DAD8E9"/>
                </a:solidFill>
                <a:highlight>
                  <a:srgbClr val="181930"/>
                </a:highlight>
                <a:latin typeface="Consolas" pitchFamily="34" charset="0"/>
                <a:ea typeface="Consolas" pitchFamily="34" charset="-122"/>
                <a:cs typeface="Consolas" pitchFamily="34" charset="-120"/>
              </a:rPr>
              <a:t>area</a:t>
            </a:r>
            <a:r>
              <a:rPr lang="en-US" sz="1550" dirty="0">
                <a:solidFill>
                  <a:srgbClr val="DAD8E9"/>
                </a:solidFill>
                <a:latin typeface="Mukta Light" pitchFamily="34" charset="0"/>
                <a:ea typeface="Mukta Light" pitchFamily="34" charset="-122"/>
                <a:cs typeface="Mukta Light" pitchFamily="34" charset="-120"/>
              </a:rPr>
              <a:t>) is called, the correct implementation for the actual object's type is invoked at runtime.</a:t>
            </a:r>
            <a:endParaRPr lang="en-US" sz="1550" dirty="0"/>
          </a:p>
        </p:txBody>
      </p:sp>
      <p:sp>
        <p:nvSpPr>
          <p:cNvPr id="7" name="Shape 5"/>
          <p:cNvSpPr/>
          <p:nvPr/>
        </p:nvSpPr>
        <p:spPr>
          <a:xfrm>
            <a:off x="707469" y="5584627"/>
            <a:ext cx="6361152" cy="1859399"/>
          </a:xfrm>
          <a:prstGeom prst="roundRect">
            <a:avLst>
              <a:gd name="adj" fmla="val 4567"/>
            </a:avLst>
          </a:prstGeom>
          <a:solidFill>
            <a:srgbClr val="321A2C"/>
          </a:solidFill>
          <a:ln/>
        </p:spPr>
      </p:sp>
      <p:pic>
        <p:nvPicPr>
          <p:cNvPr id="8" name="Image 0" descr="preencoded.png"/>
          <p:cNvPicPr>
            <a:picLocks noChangeAspect="1"/>
          </p:cNvPicPr>
          <p:nvPr/>
        </p:nvPicPr>
        <p:blipFill>
          <a:blip r:embed="rId3"/>
          <a:stretch>
            <a:fillRect/>
          </a:stretch>
        </p:blipFill>
        <p:spPr>
          <a:xfrm>
            <a:off x="909518" y="5881330"/>
            <a:ext cx="252651" cy="202049"/>
          </a:xfrm>
          <a:prstGeom prst="rect">
            <a:avLst/>
          </a:prstGeom>
        </p:spPr>
      </p:pic>
      <p:sp>
        <p:nvSpPr>
          <p:cNvPr id="9" name="Text 6"/>
          <p:cNvSpPr/>
          <p:nvPr/>
        </p:nvSpPr>
        <p:spPr>
          <a:xfrm>
            <a:off x="1364218" y="5837158"/>
            <a:ext cx="5502354" cy="1323975"/>
          </a:xfrm>
          <a:prstGeom prst="rect">
            <a:avLst/>
          </a:prstGeom>
          <a:noFill/>
          <a:ln/>
        </p:spPr>
        <p:txBody>
          <a:bodyPr wrap="square" lIns="0" tIns="0" rIns="0" bIns="0" rtlCol="0" anchor="t"/>
          <a:lstStyle/>
          <a:p>
            <a:pPr marL="0" indent="0" algn="l">
              <a:lnSpc>
                <a:spcPts val="2500"/>
              </a:lnSpc>
              <a:buNone/>
            </a:pPr>
            <a:r>
              <a:rPr lang="en-US" sz="1550" dirty="0">
                <a:solidFill>
                  <a:srgbClr val="FFFFFF"/>
                </a:solidFill>
                <a:latin typeface="Mukta Light" pitchFamily="34" charset="0"/>
                <a:ea typeface="Mukta Light" pitchFamily="34" charset="-122"/>
                <a:cs typeface="Mukta Light" pitchFamily="34" charset="-120"/>
              </a:rPr>
              <a:t>This example demonstrates how a list of different </a:t>
            </a:r>
            <a:r>
              <a:rPr lang="en-US" sz="1550" dirty="0">
                <a:solidFill>
                  <a:srgbClr val="FFFFFF"/>
                </a:solidFill>
                <a:highlight>
                  <a:srgbClr val="181930"/>
                </a:highlight>
                <a:latin typeface="Consolas" pitchFamily="34" charset="0"/>
                <a:ea typeface="Consolas" pitchFamily="34" charset="-122"/>
                <a:cs typeface="Consolas" pitchFamily="34" charset="-120"/>
              </a:rPr>
              <a:t>Shape</a:t>
            </a:r>
            <a:r>
              <a:rPr lang="en-US" sz="1550" dirty="0">
                <a:solidFill>
                  <a:srgbClr val="FFFFFF"/>
                </a:solidFill>
                <a:latin typeface="Mukta Light" pitchFamily="34" charset="0"/>
                <a:ea typeface="Mukta Light" pitchFamily="34" charset="-122"/>
                <a:cs typeface="Mukta Light" pitchFamily="34" charset="-120"/>
              </a:rPr>
              <a:t> objects can all be iterated over, and their specific </a:t>
            </a:r>
            <a:r>
              <a:rPr lang="en-US" sz="1550" dirty="0">
                <a:solidFill>
                  <a:srgbClr val="FFFFFF"/>
                </a:solidFill>
                <a:highlight>
                  <a:srgbClr val="181930"/>
                </a:highlight>
                <a:latin typeface="Consolas" pitchFamily="34" charset="0"/>
                <a:ea typeface="Consolas" pitchFamily="34" charset="-122"/>
                <a:cs typeface="Consolas" pitchFamily="34" charset="-120"/>
              </a:rPr>
              <a:t>draw()</a:t>
            </a:r>
            <a:r>
              <a:rPr lang="en-US" sz="1550" dirty="0">
                <a:solidFill>
                  <a:srgbClr val="FFFFFF"/>
                </a:solidFill>
                <a:latin typeface="Mukta Light" pitchFamily="34" charset="0"/>
                <a:ea typeface="Mukta Light" pitchFamily="34" charset="-122"/>
                <a:cs typeface="Mukta Light" pitchFamily="34" charset="-120"/>
              </a:rPr>
              <a:t> and </a:t>
            </a:r>
            <a:r>
              <a:rPr lang="en-US" sz="1550" dirty="0">
                <a:solidFill>
                  <a:srgbClr val="FFFFFF"/>
                </a:solidFill>
                <a:highlight>
                  <a:srgbClr val="181930"/>
                </a:highlight>
                <a:latin typeface="Consolas" pitchFamily="34" charset="0"/>
                <a:ea typeface="Consolas" pitchFamily="34" charset="-122"/>
                <a:cs typeface="Consolas" pitchFamily="34" charset="-120"/>
              </a:rPr>
              <a:t>area</a:t>
            </a:r>
            <a:r>
              <a:rPr lang="en-US" sz="1550" dirty="0">
                <a:solidFill>
                  <a:srgbClr val="FFFFFF"/>
                </a:solidFill>
                <a:latin typeface="Mukta Light" pitchFamily="34" charset="0"/>
                <a:ea typeface="Mukta Light" pitchFamily="34" charset="-122"/>
                <a:cs typeface="Mukta Light" pitchFamily="34" charset="-120"/>
              </a:rPr>
              <a:t> implementations are called automatically, without needing to know their exact type beforehand.</a:t>
            </a:r>
            <a:endParaRPr lang="en-US" sz="1550" dirty="0"/>
          </a:p>
        </p:txBody>
      </p:sp>
      <p:sp>
        <p:nvSpPr>
          <p:cNvPr id="10" name="Shape 7"/>
          <p:cNvSpPr/>
          <p:nvPr/>
        </p:nvSpPr>
        <p:spPr>
          <a:xfrm>
            <a:off x="7569398" y="1650087"/>
            <a:ext cx="6361152" cy="4506992"/>
          </a:xfrm>
          <a:prstGeom prst="roundRect">
            <a:avLst>
              <a:gd name="adj" fmla="val 1884"/>
            </a:avLst>
          </a:prstGeom>
          <a:solidFill>
            <a:srgbClr val="181930"/>
          </a:solidFill>
          <a:ln/>
        </p:spPr>
      </p:sp>
      <p:sp>
        <p:nvSpPr>
          <p:cNvPr id="11" name="Shape 8"/>
          <p:cNvSpPr/>
          <p:nvPr/>
        </p:nvSpPr>
        <p:spPr>
          <a:xfrm>
            <a:off x="7559397" y="1650087"/>
            <a:ext cx="6381155" cy="4506992"/>
          </a:xfrm>
          <a:prstGeom prst="roundRect">
            <a:avLst>
              <a:gd name="adj" fmla="val 673"/>
            </a:avLst>
          </a:prstGeom>
          <a:solidFill>
            <a:srgbClr val="181930"/>
          </a:solidFill>
          <a:ln/>
        </p:spPr>
      </p:sp>
      <p:sp>
        <p:nvSpPr>
          <p:cNvPr id="12" name="Text 9"/>
          <p:cNvSpPr/>
          <p:nvPr/>
        </p:nvSpPr>
        <p:spPr>
          <a:xfrm>
            <a:off x="7761446" y="1801654"/>
            <a:ext cx="5977057" cy="4203859"/>
          </a:xfrm>
          <a:prstGeom prst="rect">
            <a:avLst/>
          </a:prstGeom>
          <a:noFill/>
          <a:ln/>
        </p:spPr>
        <p:txBody>
          <a:bodyPr wrap="square" lIns="0" tIns="0" rIns="0" bIns="0" rtlCol="0" anchor="t"/>
          <a:lstStyle/>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void main() {</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List&lt;Shape&gt; shapes = [</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Circle(10, 20, 5),</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Rectangle(30, 40, 15, 25),</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Circle(50, 60, 10),</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Rectangle(70, 80, 20, 30)</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a:t>
            </a:r>
            <a:endParaRPr lang="en-US" sz="1550" dirty="0"/>
          </a:p>
          <a:p>
            <a:pPr marL="0" indent="0" algn="l">
              <a:lnSpc>
                <a:spcPts val="2500"/>
              </a:lnSpc>
              <a:buNone/>
            </a:pP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for (Shape shape in shapes) {</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shape.draw(); // Calls appropriate draw()</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print('Area: ${shape.area}\\n'); // Calls appropriate area getter</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 }</a:t>
            </a:r>
            <a:endParaRPr lang="en-US" sz="1550" dirty="0"/>
          </a:p>
          <a:p>
            <a:pPr marL="0" indent="0" algn="l">
              <a:lnSpc>
                <a:spcPts val="2500"/>
              </a:lnSpc>
              <a:buNone/>
            </a:pPr>
            <a:r>
              <a:rPr lang="en-US" sz="15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97205" y="390644"/>
            <a:ext cx="10098762" cy="394454"/>
          </a:xfrm>
          <a:prstGeom prst="rect">
            <a:avLst/>
          </a:prstGeom>
          <a:noFill/>
          <a:ln/>
        </p:spPr>
        <p:txBody>
          <a:bodyPr wrap="none" lIns="0" tIns="0" rIns="0" bIns="0" rtlCol="0" anchor="t"/>
          <a:lstStyle/>
          <a:p>
            <a:pPr marL="0" indent="0" algn="l">
              <a:lnSpc>
                <a:spcPts val="3100"/>
              </a:lnSpc>
              <a:buNone/>
            </a:pPr>
            <a:r>
              <a:rPr lang="en-US" sz="2450" dirty="0">
                <a:solidFill>
                  <a:srgbClr val="C6BFEE"/>
                </a:solidFill>
                <a:latin typeface="Prompt Medium" pitchFamily="34" charset="0"/>
                <a:ea typeface="Prompt Medium" pitchFamily="34" charset="-122"/>
                <a:cs typeface="Prompt Medium" pitchFamily="34" charset="-120"/>
              </a:rPr>
              <a:t>Abstract Classes: Defining Contracts with Partial Implementations</a:t>
            </a:r>
            <a:endParaRPr lang="en-US" sz="2450" dirty="0"/>
          </a:p>
        </p:txBody>
      </p:sp>
      <p:sp>
        <p:nvSpPr>
          <p:cNvPr id="3" name="Text 1"/>
          <p:cNvSpPr/>
          <p:nvPr/>
        </p:nvSpPr>
        <p:spPr>
          <a:xfrm>
            <a:off x="497205" y="1140143"/>
            <a:ext cx="2234446" cy="236696"/>
          </a:xfrm>
          <a:prstGeom prst="rect">
            <a:avLst/>
          </a:prstGeom>
          <a:noFill/>
          <a:ln/>
        </p:spPr>
        <p:txBody>
          <a:bodyPr wrap="none" lIns="0" tIns="0" rIns="0" bIns="0" rtlCol="0" anchor="t"/>
          <a:lstStyle/>
          <a:p>
            <a:pPr marL="0" indent="0" algn="l">
              <a:lnSpc>
                <a:spcPts val="1850"/>
              </a:lnSpc>
              <a:buNone/>
            </a:pPr>
            <a:r>
              <a:rPr lang="en-US" sz="1450" dirty="0">
                <a:solidFill>
                  <a:srgbClr val="C6BFEE"/>
                </a:solidFill>
                <a:latin typeface="Prompt Medium" pitchFamily="34" charset="0"/>
                <a:ea typeface="Prompt Medium" pitchFamily="34" charset="-122"/>
                <a:cs typeface="Prompt Medium" pitchFamily="34" charset="-120"/>
              </a:rPr>
              <a:t>Blueprint for Subclasses</a:t>
            </a:r>
            <a:endParaRPr lang="en-US" sz="1450" dirty="0"/>
          </a:p>
        </p:txBody>
      </p:sp>
      <p:sp>
        <p:nvSpPr>
          <p:cNvPr id="4" name="Text 2"/>
          <p:cNvSpPr/>
          <p:nvPr/>
        </p:nvSpPr>
        <p:spPr>
          <a:xfrm>
            <a:off x="497205" y="1518880"/>
            <a:ext cx="7343775" cy="454343"/>
          </a:xfrm>
          <a:prstGeom prst="rect">
            <a:avLst/>
          </a:prstGeom>
          <a:noFill/>
          <a:ln/>
        </p:spPr>
        <p:txBody>
          <a:bodyPr wrap="square" lIns="0" tIns="0" rIns="0" bIns="0" rtlCol="0" anchor="t"/>
          <a:lstStyle/>
          <a:p>
            <a:pPr marL="0" indent="0" algn="l">
              <a:lnSpc>
                <a:spcPts val="1750"/>
              </a:lnSpc>
              <a:buNone/>
            </a:pPr>
            <a:r>
              <a:rPr lang="en-US" sz="1100" dirty="0">
                <a:solidFill>
                  <a:srgbClr val="DAD8E9"/>
                </a:solidFill>
                <a:latin typeface="Mukta Light" pitchFamily="34" charset="0"/>
                <a:ea typeface="Mukta Light" pitchFamily="34" charset="-122"/>
                <a:cs typeface="Mukta Light" pitchFamily="34" charset="-120"/>
              </a:rPr>
              <a:t>An abstract class serves as a blueprint for other classes, but it cannot be instantiated itself. It can contain both abstract methods (without implementation) and concrete methods (with implementation).</a:t>
            </a:r>
            <a:endParaRPr lang="en-US" sz="1100" dirty="0"/>
          </a:p>
        </p:txBody>
      </p:sp>
      <p:sp>
        <p:nvSpPr>
          <p:cNvPr id="5" name="Text 3"/>
          <p:cNvSpPr/>
          <p:nvPr/>
        </p:nvSpPr>
        <p:spPr>
          <a:xfrm>
            <a:off x="497205" y="2100977"/>
            <a:ext cx="7343775" cy="242411"/>
          </a:xfrm>
          <a:prstGeom prst="rect">
            <a:avLst/>
          </a:prstGeom>
          <a:noFill/>
          <a:ln/>
        </p:spPr>
        <p:txBody>
          <a:bodyPr wrap="none" lIns="0" tIns="0" rIns="0" bIns="0" rtlCol="0" anchor="t"/>
          <a:lstStyle/>
          <a:p>
            <a:pPr marL="342900" indent="-342900" algn="l">
              <a:lnSpc>
                <a:spcPts val="1750"/>
              </a:lnSpc>
              <a:buSzPct val="100000"/>
              <a:buChar char="•"/>
            </a:pPr>
            <a:r>
              <a:rPr lang="en-US" sz="1100" dirty="0">
                <a:solidFill>
                  <a:srgbClr val="DAD8E9"/>
                </a:solidFill>
                <a:latin typeface="Mukta Light" pitchFamily="34" charset="0"/>
                <a:ea typeface="Mukta Light" pitchFamily="34" charset="-122"/>
                <a:cs typeface="Mukta Light" pitchFamily="34" charset="-120"/>
              </a:rPr>
              <a:t>The </a:t>
            </a:r>
            <a:r>
              <a:rPr lang="en-US" sz="1100" dirty="0">
                <a:solidFill>
                  <a:srgbClr val="DAD8E9"/>
                </a:solidFill>
                <a:highlight>
                  <a:srgbClr val="181930"/>
                </a:highlight>
                <a:latin typeface="Consolas" pitchFamily="34" charset="0"/>
                <a:ea typeface="Consolas" pitchFamily="34" charset="-122"/>
                <a:cs typeface="Consolas" pitchFamily="34" charset="-120"/>
              </a:rPr>
              <a:t>abstract</a:t>
            </a:r>
            <a:r>
              <a:rPr lang="en-US" sz="1100" dirty="0">
                <a:solidFill>
                  <a:srgbClr val="DAD8E9"/>
                </a:solidFill>
                <a:latin typeface="Mukta Light" pitchFamily="34" charset="0"/>
                <a:ea typeface="Mukta Light" pitchFamily="34" charset="-122"/>
                <a:cs typeface="Mukta Light" pitchFamily="34" charset="-120"/>
              </a:rPr>
              <a:t> keyword prevents direct instantiation (e.g., </a:t>
            </a:r>
            <a:r>
              <a:rPr lang="en-US" sz="1100" dirty="0">
                <a:solidFill>
                  <a:srgbClr val="DAD8E9"/>
                </a:solidFill>
                <a:highlight>
                  <a:srgbClr val="181930"/>
                </a:highlight>
                <a:latin typeface="Consolas" pitchFamily="34" charset="0"/>
                <a:ea typeface="Consolas" pitchFamily="34" charset="-122"/>
                <a:cs typeface="Consolas" pitchFamily="34" charset="-120"/>
              </a:rPr>
              <a:t>Animal animal = Animal('Generic');</a:t>
            </a:r>
            <a:r>
              <a:rPr lang="en-US" sz="1100" dirty="0">
                <a:solidFill>
                  <a:srgbClr val="DAD8E9"/>
                </a:solidFill>
                <a:latin typeface="Mukta Light" pitchFamily="34" charset="0"/>
                <a:ea typeface="Mukta Light" pitchFamily="34" charset="-122"/>
                <a:cs typeface="Mukta Light" pitchFamily="34" charset="-120"/>
              </a:rPr>
              <a:t> will cause an error).</a:t>
            </a:r>
            <a:endParaRPr lang="en-US" sz="1100" dirty="0"/>
          </a:p>
        </p:txBody>
      </p:sp>
      <p:sp>
        <p:nvSpPr>
          <p:cNvPr id="6" name="Text 4"/>
          <p:cNvSpPr/>
          <p:nvPr/>
        </p:nvSpPr>
        <p:spPr>
          <a:xfrm>
            <a:off x="497205" y="2393037"/>
            <a:ext cx="7343775" cy="242411"/>
          </a:xfrm>
          <a:prstGeom prst="rect">
            <a:avLst/>
          </a:prstGeom>
          <a:noFill/>
          <a:ln/>
        </p:spPr>
        <p:txBody>
          <a:bodyPr wrap="none" lIns="0" tIns="0" rIns="0" bIns="0" rtlCol="0" anchor="t"/>
          <a:lstStyle/>
          <a:p>
            <a:pPr marL="342900" indent="-342900" algn="l">
              <a:lnSpc>
                <a:spcPts val="1750"/>
              </a:lnSpc>
              <a:buSzPct val="100000"/>
              <a:buChar char="•"/>
            </a:pPr>
            <a:r>
              <a:rPr lang="en-US" sz="1100" dirty="0">
                <a:solidFill>
                  <a:srgbClr val="DAD8E9"/>
                </a:solidFill>
                <a:latin typeface="Mukta Light" pitchFamily="34" charset="0"/>
                <a:ea typeface="Mukta Light" pitchFamily="34" charset="-122"/>
                <a:cs typeface="Mukta Light" pitchFamily="34" charset="-120"/>
              </a:rPr>
              <a:t>Abstract methods (</a:t>
            </a:r>
            <a:r>
              <a:rPr lang="en-US" sz="1100" dirty="0">
                <a:solidFill>
                  <a:srgbClr val="DAD8E9"/>
                </a:solidFill>
                <a:highlight>
                  <a:srgbClr val="181930"/>
                </a:highlight>
                <a:latin typeface="Consolas" pitchFamily="34" charset="0"/>
                <a:ea typeface="Consolas" pitchFamily="34" charset="-122"/>
                <a:cs typeface="Consolas" pitchFamily="34" charset="-120"/>
              </a:rPr>
              <a:t>void makeSound();</a:t>
            </a:r>
            <a:r>
              <a:rPr lang="en-US" sz="1100" dirty="0">
                <a:solidFill>
                  <a:srgbClr val="DAD8E9"/>
                </a:solidFill>
                <a:latin typeface="Mukta Light" pitchFamily="34" charset="0"/>
                <a:ea typeface="Mukta Light" pitchFamily="34" charset="-122"/>
                <a:cs typeface="Mukta Light" pitchFamily="34" charset="-120"/>
              </a:rPr>
              <a:t>) must be implemented by any concrete subclass.</a:t>
            </a:r>
            <a:endParaRPr lang="en-US" sz="1100" dirty="0"/>
          </a:p>
        </p:txBody>
      </p:sp>
      <p:sp>
        <p:nvSpPr>
          <p:cNvPr id="7" name="Text 5"/>
          <p:cNvSpPr/>
          <p:nvPr/>
        </p:nvSpPr>
        <p:spPr>
          <a:xfrm>
            <a:off x="497205" y="2685098"/>
            <a:ext cx="7343775" cy="242411"/>
          </a:xfrm>
          <a:prstGeom prst="rect">
            <a:avLst/>
          </a:prstGeom>
          <a:noFill/>
          <a:ln/>
        </p:spPr>
        <p:txBody>
          <a:bodyPr wrap="none" lIns="0" tIns="0" rIns="0" bIns="0" rtlCol="0" anchor="t"/>
          <a:lstStyle/>
          <a:p>
            <a:pPr marL="342900" indent="-342900" algn="l">
              <a:lnSpc>
                <a:spcPts val="1750"/>
              </a:lnSpc>
              <a:buSzPct val="100000"/>
              <a:buChar char="•"/>
            </a:pPr>
            <a:r>
              <a:rPr lang="en-US" sz="1100" dirty="0">
                <a:solidFill>
                  <a:srgbClr val="DAD8E9"/>
                </a:solidFill>
                <a:latin typeface="Mukta Light" pitchFamily="34" charset="0"/>
                <a:ea typeface="Mukta Light" pitchFamily="34" charset="-122"/>
                <a:cs typeface="Mukta Light" pitchFamily="34" charset="-120"/>
              </a:rPr>
              <a:t>Concrete methods (</a:t>
            </a:r>
            <a:r>
              <a:rPr lang="en-US" sz="1100" dirty="0">
                <a:solidFill>
                  <a:srgbClr val="DAD8E9"/>
                </a:solidFill>
                <a:highlight>
                  <a:srgbClr val="181930"/>
                </a:highlight>
                <a:latin typeface="Consolas" pitchFamily="34" charset="0"/>
                <a:ea typeface="Consolas" pitchFamily="34" charset="-122"/>
                <a:cs typeface="Consolas" pitchFamily="34" charset="-120"/>
              </a:rPr>
              <a:t>void sleep()</a:t>
            </a:r>
            <a:r>
              <a:rPr lang="en-US" sz="1100" dirty="0">
                <a:solidFill>
                  <a:srgbClr val="DAD8E9"/>
                </a:solidFill>
                <a:latin typeface="Mukta Light" pitchFamily="34" charset="0"/>
                <a:ea typeface="Mukta Light" pitchFamily="34" charset="-122"/>
                <a:cs typeface="Mukta Light" pitchFamily="34" charset="-120"/>
              </a:rPr>
              <a:t>) provide default behavior that can be inherited or overridden.</a:t>
            </a:r>
            <a:endParaRPr lang="en-US" sz="1100" dirty="0"/>
          </a:p>
        </p:txBody>
      </p:sp>
      <p:sp>
        <p:nvSpPr>
          <p:cNvPr id="8" name="Shape 6"/>
          <p:cNvSpPr/>
          <p:nvPr/>
        </p:nvSpPr>
        <p:spPr>
          <a:xfrm>
            <a:off x="8195072" y="1157883"/>
            <a:ext cx="5945624" cy="6119336"/>
          </a:xfrm>
          <a:prstGeom prst="roundRect">
            <a:avLst>
              <a:gd name="adj" fmla="val 1004"/>
            </a:avLst>
          </a:prstGeom>
          <a:solidFill>
            <a:srgbClr val="181930"/>
          </a:solidFill>
          <a:ln/>
        </p:spPr>
      </p:sp>
      <p:sp>
        <p:nvSpPr>
          <p:cNvPr id="9" name="Shape 7"/>
          <p:cNvSpPr/>
          <p:nvPr/>
        </p:nvSpPr>
        <p:spPr>
          <a:xfrm>
            <a:off x="8188047" y="1157883"/>
            <a:ext cx="5959673" cy="6119336"/>
          </a:xfrm>
          <a:prstGeom prst="roundRect">
            <a:avLst>
              <a:gd name="adj" fmla="val 358"/>
            </a:avLst>
          </a:prstGeom>
          <a:solidFill>
            <a:srgbClr val="181930"/>
          </a:solidFill>
          <a:ln/>
        </p:spPr>
      </p:sp>
      <p:sp>
        <p:nvSpPr>
          <p:cNvPr id="10" name="Text 8"/>
          <p:cNvSpPr/>
          <p:nvPr/>
        </p:nvSpPr>
        <p:spPr>
          <a:xfrm>
            <a:off x="8330089" y="1264325"/>
            <a:ext cx="5675590" cy="5906453"/>
          </a:xfrm>
          <a:prstGeom prst="rect">
            <a:avLst/>
          </a:prstGeom>
          <a:noFill/>
          <a:ln/>
        </p:spPr>
        <p:txBody>
          <a:bodyPr wrap="square" lIns="0" tIns="0" rIns="0" bIns="0" rtlCol="0" anchor="t"/>
          <a:lstStyle/>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abstract class Animal {</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String name;</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Animal(this.name);</a:t>
            </a:r>
            <a:endParaRPr lang="en-US" sz="1100" dirty="0"/>
          </a:p>
          <a:p>
            <a:pPr marL="0" indent="0" algn="l">
              <a:lnSpc>
                <a:spcPts val="1750"/>
              </a:lnSpc>
              <a:buNone/>
            </a:pP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void makeSound(); // Abstract method</a:t>
            </a:r>
            <a:endParaRPr lang="en-US" sz="1100" dirty="0"/>
          </a:p>
          <a:p>
            <a:pPr marL="0" indent="0" algn="l">
              <a:lnSpc>
                <a:spcPts val="1750"/>
              </a:lnSpc>
              <a:buNone/>
            </a:pP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void sleep() {</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print('$name is sleeping');</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100" dirty="0"/>
          </a:p>
          <a:p>
            <a:pPr marL="0" indent="0" algn="l">
              <a:lnSpc>
                <a:spcPts val="1750"/>
              </a:lnSpc>
              <a:buNone/>
            </a:pP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class Dog extends Animal {</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Dog(String name) : super(name);</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@override</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void makeSound() {</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print('$name says: Woof! Woof!');</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100" dirty="0"/>
          </a:p>
          <a:p>
            <a:pPr marL="0" indent="0" algn="l">
              <a:lnSpc>
                <a:spcPts val="1750"/>
              </a:lnSpc>
              <a:buNone/>
            </a:pP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class Cat extends Animal {</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Cat(String name) : super(name);</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@override</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void makeSound() {</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print('$name says: Meow!');</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  }</a:t>
            </a:r>
            <a:endParaRPr lang="en-US" sz="1100" dirty="0"/>
          </a:p>
          <a:p>
            <a:pPr marL="0" indent="0" algn="l">
              <a:lnSpc>
                <a:spcPts val="1750"/>
              </a:lnSpc>
              <a:buNone/>
            </a:pPr>
            <a:r>
              <a:rPr lang="en-US" sz="110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100" dirty="0"/>
          </a:p>
        </p:txBody>
      </p:sp>
      <p:sp>
        <p:nvSpPr>
          <p:cNvPr id="11" name="Text 9"/>
          <p:cNvSpPr/>
          <p:nvPr/>
        </p:nvSpPr>
        <p:spPr>
          <a:xfrm>
            <a:off x="497205" y="7596783"/>
            <a:ext cx="13635990" cy="242411"/>
          </a:xfrm>
          <a:prstGeom prst="rect">
            <a:avLst/>
          </a:prstGeom>
          <a:noFill/>
          <a:ln/>
        </p:spPr>
        <p:txBody>
          <a:bodyPr wrap="none" lIns="0" tIns="0" rIns="0" bIns="0" rtlCol="0" anchor="t"/>
          <a:lstStyle/>
          <a:p>
            <a:pPr marL="0" indent="0" algn="l">
              <a:lnSpc>
                <a:spcPts val="1750"/>
              </a:lnSpc>
              <a:buNone/>
            </a:pPr>
            <a:r>
              <a:rPr lang="en-US" sz="1100" dirty="0">
                <a:solidFill>
                  <a:srgbClr val="DAD8E9"/>
                </a:solidFill>
                <a:latin typeface="Mukta Light" pitchFamily="34" charset="0"/>
                <a:ea typeface="Mukta Light" pitchFamily="34" charset="-122"/>
                <a:cs typeface="Mukta Light" pitchFamily="34" charset="-120"/>
              </a:rPr>
              <a:t>This structure ensures that all concrete </a:t>
            </a:r>
            <a:r>
              <a:rPr lang="en-US" sz="1100" dirty="0">
                <a:solidFill>
                  <a:srgbClr val="DAD8E9"/>
                </a:solidFill>
                <a:highlight>
                  <a:srgbClr val="181930"/>
                </a:highlight>
                <a:latin typeface="Consolas" pitchFamily="34" charset="0"/>
                <a:ea typeface="Consolas" pitchFamily="34" charset="-122"/>
                <a:cs typeface="Consolas" pitchFamily="34" charset="-120"/>
              </a:rPr>
              <a:t>Animal</a:t>
            </a:r>
            <a:r>
              <a:rPr lang="en-US" sz="1100" dirty="0">
                <a:solidFill>
                  <a:srgbClr val="DAD8E9"/>
                </a:solidFill>
                <a:latin typeface="Mukta Light" pitchFamily="34" charset="0"/>
                <a:ea typeface="Mukta Light" pitchFamily="34" charset="-122"/>
                <a:cs typeface="Mukta Light" pitchFamily="34" charset="-120"/>
              </a:rPr>
              <a:t> subclasses will have a </a:t>
            </a:r>
            <a:r>
              <a:rPr lang="en-US" sz="1100" dirty="0">
                <a:solidFill>
                  <a:srgbClr val="DAD8E9"/>
                </a:solidFill>
                <a:highlight>
                  <a:srgbClr val="181930"/>
                </a:highlight>
                <a:latin typeface="Consolas" pitchFamily="34" charset="0"/>
                <a:ea typeface="Consolas" pitchFamily="34" charset="-122"/>
                <a:cs typeface="Consolas" pitchFamily="34" charset="-120"/>
              </a:rPr>
              <a:t>makeSound()</a:t>
            </a:r>
            <a:r>
              <a:rPr lang="en-US" sz="1100" dirty="0">
                <a:solidFill>
                  <a:srgbClr val="DAD8E9"/>
                </a:solidFill>
                <a:latin typeface="Mukta Light" pitchFamily="34" charset="0"/>
                <a:ea typeface="Mukta Light" pitchFamily="34" charset="-122"/>
                <a:cs typeface="Mukta Light" pitchFamily="34" charset="-120"/>
              </a:rPr>
              <a:t> method, enforcing a common contract while allowing each animal to have its unique sound.</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88394" y="383738"/>
            <a:ext cx="5915620" cy="387668"/>
          </a:xfrm>
          <a:prstGeom prst="rect">
            <a:avLst/>
          </a:prstGeom>
          <a:noFill/>
          <a:ln/>
        </p:spPr>
        <p:txBody>
          <a:bodyPr wrap="none" lIns="0" tIns="0" rIns="0" bIns="0" rtlCol="0" anchor="t"/>
          <a:lstStyle/>
          <a:p>
            <a:pPr marL="0" indent="0" algn="l">
              <a:lnSpc>
                <a:spcPts val="3050"/>
              </a:lnSpc>
              <a:buNone/>
            </a:pPr>
            <a:r>
              <a:rPr lang="en-US" sz="2400" dirty="0">
                <a:solidFill>
                  <a:srgbClr val="C6BFEE"/>
                </a:solidFill>
                <a:latin typeface="Prompt Medium" pitchFamily="34" charset="0"/>
                <a:ea typeface="Prompt Medium" pitchFamily="34" charset="-122"/>
                <a:cs typeface="Prompt Medium" pitchFamily="34" charset="-120"/>
              </a:rPr>
              <a:t>Mixins: Dart's Flexible Code Reusability</a:t>
            </a:r>
            <a:endParaRPr lang="en-US" sz="2400" dirty="0"/>
          </a:p>
        </p:txBody>
      </p:sp>
      <p:sp>
        <p:nvSpPr>
          <p:cNvPr id="3" name="Text 1"/>
          <p:cNvSpPr/>
          <p:nvPr/>
        </p:nvSpPr>
        <p:spPr>
          <a:xfrm>
            <a:off x="488394" y="1120259"/>
            <a:ext cx="2386489" cy="232529"/>
          </a:xfrm>
          <a:prstGeom prst="rect">
            <a:avLst/>
          </a:prstGeom>
          <a:noFill/>
          <a:ln/>
        </p:spPr>
        <p:txBody>
          <a:bodyPr wrap="none" lIns="0" tIns="0" rIns="0" bIns="0" rtlCol="0" anchor="t"/>
          <a:lstStyle/>
          <a:p>
            <a:pPr marL="0" indent="0" algn="l">
              <a:lnSpc>
                <a:spcPts val="1800"/>
              </a:lnSpc>
              <a:buNone/>
            </a:pPr>
            <a:r>
              <a:rPr lang="en-US" sz="1450" dirty="0">
                <a:solidFill>
                  <a:srgbClr val="C6BFEE"/>
                </a:solidFill>
                <a:latin typeface="Prompt Medium" pitchFamily="34" charset="0"/>
                <a:ea typeface="Prompt Medium" pitchFamily="34" charset="-122"/>
                <a:cs typeface="Prompt Medium" pitchFamily="34" charset="-120"/>
              </a:rPr>
              <a:t>Beyond Single Inheritance</a:t>
            </a:r>
            <a:endParaRPr lang="en-US" sz="1450" dirty="0"/>
          </a:p>
        </p:txBody>
      </p:sp>
      <p:sp>
        <p:nvSpPr>
          <p:cNvPr id="4" name="Text 2"/>
          <p:cNvSpPr/>
          <p:nvPr/>
        </p:nvSpPr>
        <p:spPr>
          <a:xfrm>
            <a:off x="488394" y="1492329"/>
            <a:ext cx="6656546" cy="446484"/>
          </a:xfrm>
          <a:prstGeom prst="rect">
            <a:avLst/>
          </a:prstGeom>
          <a:noFill/>
          <a:ln/>
        </p:spPr>
        <p:txBody>
          <a:bodyPr wrap="square" lIns="0" tIns="0" rIns="0" bIns="0" rtlCol="0" anchor="t"/>
          <a:lstStyle/>
          <a:p>
            <a:pPr marL="0" indent="0" algn="l">
              <a:lnSpc>
                <a:spcPts val="1750"/>
              </a:lnSpc>
              <a:buNone/>
            </a:pPr>
            <a:r>
              <a:rPr lang="en-US" sz="1050" dirty="0">
                <a:solidFill>
                  <a:srgbClr val="DAD8E9"/>
                </a:solidFill>
                <a:latin typeface="Mukta Light" pitchFamily="34" charset="0"/>
                <a:ea typeface="Mukta Light" pitchFamily="34" charset="-122"/>
                <a:cs typeface="Mukta Light" pitchFamily="34" charset="-120"/>
              </a:rPr>
              <a:t>Since Dart does not support multiple inheritance, </a:t>
            </a:r>
            <a:r>
              <a:rPr lang="en-US" sz="1050" b="1" dirty="0">
                <a:solidFill>
                  <a:srgbClr val="DAD8E9"/>
                </a:solidFill>
                <a:latin typeface="Mukta Light" pitchFamily="34" charset="0"/>
                <a:ea typeface="Mukta Light" pitchFamily="34" charset="-122"/>
                <a:cs typeface="Mukta Light" pitchFamily="34" charset="-120"/>
              </a:rPr>
              <a:t>mixins</a:t>
            </a:r>
            <a:r>
              <a:rPr lang="en-US" sz="1050" dirty="0">
                <a:solidFill>
                  <a:srgbClr val="DAD8E9"/>
                </a:solidFill>
                <a:latin typeface="Mukta Light" pitchFamily="34" charset="0"/>
                <a:ea typeface="Mukta Light" pitchFamily="34" charset="-122"/>
                <a:cs typeface="Mukta Light" pitchFamily="34" charset="-120"/>
              </a:rPr>
              <a:t> provide a powerful mechanism to reuse a class's code in multiple class hierarchies. They allow a class to "mix in" the capabilities of other classes without extending them.</a:t>
            </a:r>
            <a:endParaRPr lang="en-US" sz="1050" dirty="0"/>
          </a:p>
        </p:txBody>
      </p:sp>
      <p:sp>
        <p:nvSpPr>
          <p:cNvPr id="5" name="Text 3"/>
          <p:cNvSpPr/>
          <p:nvPr/>
        </p:nvSpPr>
        <p:spPr>
          <a:xfrm>
            <a:off x="488394" y="2064306"/>
            <a:ext cx="6656546" cy="238482"/>
          </a:xfrm>
          <a:prstGeom prst="rect">
            <a:avLst/>
          </a:prstGeom>
          <a:noFill/>
          <a:ln/>
        </p:spPr>
        <p:txBody>
          <a:bodyPr wrap="none" lIns="0" tIns="0" rIns="0" bIns="0" rtlCol="0" anchor="t"/>
          <a:lstStyle/>
          <a:p>
            <a:pPr marL="342900" indent="-342900" algn="l">
              <a:lnSpc>
                <a:spcPts val="1750"/>
              </a:lnSpc>
              <a:buSzPct val="100000"/>
              <a:buChar char="•"/>
            </a:pPr>
            <a:r>
              <a:rPr lang="en-US" sz="1050" dirty="0">
                <a:solidFill>
                  <a:srgbClr val="DAD8E9"/>
                </a:solidFill>
                <a:highlight>
                  <a:srgbClr val="181930"/>
                </a:highlight>
                <a:latin typeface="Consolas" pitchFamily="34" charset="0"/>
                <a:ea typeface="Consolas" pitchFamily="34" charset="-122"/>
                <a:cs typeface="Consolas" pitchFamily="34" charset="-120"/>
              </a:rPr>
              <a:t>mixin</a:t>
            </a:r>
            <a:r>
              <a:rPr lang="en-US" sz="1050" dirty="0">
                <a:solidFill>
                  <a:srgbClr val="DAD8E9"/>
                </a:solidFill>
                <a:latin typeface="Mukta Light" pitchFamily="34" charset="0"/>
                <a:ea typeface="Mukta Light" pitchFamily="34" charset="-122"/>
                <a:cs typeface="Mukta Light" pitchFamily="34" charset="-120"/>
              </a:rPr>
              <a:t> keyword defines reusable blocks of code.</a:t>
            </a:r>
            <a:endParaRPr lang="en-US" sz="1050" dirty="0"/>
          </a:p>
        </p:txBody>
      </p:sp>
      <p:sp>
        <p:nvSpPr>
          <p:cNvPr id="6" name="Text 4"/>
          <p:cNvSpPr/>
          <p:nvPr/>
        </p:nvSpPr>
        <p:spPr>
          <a:xfrm>
            <a:off x="488394" y="2351603"/>
            <a:ext cx="6656546" cy="238482"/>
          </a:xfrm>
          <a:prstGeom prst="rect">
            <a:avLst/>
          </a:prstGeom>
          <a:noFill/>
          <a:ln/>
        </p:spPr>
        <p:txBody>
          <a:bodyPr wrap="none" lIns="0" tIns="0" rIns="0" bIns="0" rtlCol="0" anchor="t"/>
          <a:lstStyle/>
          <a:p>
            <a:pPr marL="342900" indent="-342900" algn="l">
              <a:lnSpc>
                <a:spcPts val="1750"/>
              </a:lnSpc>
              <a:buSzPct val="100000"/>
              <a:buChar char="•"/>
            </a:pPr>
            <a:r>
              <a:rPr lang="en-US" sz="1050" dirty="0">
                <a:solidFill>
                  <a:srgbClr val="DAD8E9"/>
                </a:solidFill>
                <a:latin typeface="Mukta Light" pitchFamily="34" charset="0"/>
                <a:ea typeface="Mukta Light" pitchFamily="34" charset="-122"/>
                <a:cs typeface="Mukta Light" pitchFamily="34" charset="-120"/>
              </a:rPr>
              <a:t>The </a:t>
            </a:r>
            <a:r>
              <a:rPr lang="en-US" sz="1050" dirty="0">
                <a:solidFill>
                  <a:srgbClr val="DAD8E9"/>
                </a:solidFill>
                <a:highlight>
                  <a:srgbClr val="181930"/>
                </a:highlight>
                <a:latin typeface="Consolas" pitchFamily="34" charset="0"/>
                <a:ea typeface="Consolas" pitchFamily="34" charset="-122"/>
                <a:cs typeface="Consolas" pitchFamily="34" charset="-120"/>
              </a:rPr>
              <a:t>with</a:t>
            </a:r>
            <a:r>
              <a:rPr lang="en-US" sz="1050" dirty="0">
                <a:solidFill>
                  <a:srgbClr val="DAD8E9"/>
                </a:solidFill>
                <a:latin typeface="Mukta Light" pitchFamily="34" charset="0"/>
                <a:ea typeface="Mukta Light" pitchFamily="34" charset="-122"/>
                <a:cs typeface="Mukta Light" pitchFamily="34" charset="-120"/>
              </a:rPr>
              <a:t> keyword applies a mixin's functionality to a class.</a:t>
            </a:r>
            <a:endParaRPr lang="en-US" sz="1050" dirty="0"/>
          </a:p>
        </p:txBody>
      </p:sp>
      <p:sp>
        <p:nvSpPr>
          <p:cNvPr id="7" name="Text 5"/>
          <p:cNvSpPr/>
          <p:nvPr/>
        </p:nvSpPr>
        <p:spPr>
          <a:xfrm>
            <a:off x="488394" y="2638901"/>
            <a:ext cx="6656546" cy="223242"/>
          </a:xfrm>
          <a:prstGeom prst="rect">
            <a:avLst/>
          </a:prstGeom>
          <a:noFill/>
          <a:ln/>
        </p:spPr>
        <p:txBody>
          <a:bodyPr wrap="none" lIns="0" tIns="0" rIns="0" bIns="0" rtlCol="0" anchor="t"/>
          <a:lstStyle/>
          <a:p>
            <a:pPr marL="342900" indent="-342900" algn="l">
              <a:lnSpc>
                <a:spcPts val="1750"/>
              </a:lnSpc>
              <a:buSzPct val="100000"/>
              <a:buChar char="•"/>
            </a:pPr>
            <a:r>
              <a:rPr lang="en-US" sz="1050" dirty="0">
                <a:solidFill>
                  <a:srgbClr val="DAD8E9"/>
                </a:solidFill>
                <a:latin typeface="Mukta Light" pitchFamily="34" charset="0"/>
                <a:ea typeface="Mukta Light" pitchFamily="34" charset="-122"/>
                <a:cs typeface="Mukta Light" pitchFamily="34" charset="-120"/>
              </a:rPr>
              <a:t>Mixins can contain methods and properties, effectively injecting behavior into a class.</a:t>
            </a:r>
            <a:endParaRPr lang="en-US" sz="1050" dirty="0"/>
          </a:p>
        </p:txBody>
      </p:sp>
      <p:sp>
        <p:nvSpPr>
          <p:cNvPr id="8" name="Text 6"/>
          <p:cNvSpPr/>
          <p:nvPr/>
        </p:nvSpPr>
        <p:spPr>
          <a:xfrm>
            <a:off x="7493079" y="1120259"/>
            <a:ext cx="2883932" cy="232529"/>
          </a:xfrm>
          <a:prstGeom prst="rect">
            <a:avLst/>
          </a:prstGeom>
          <a:noFill/>
          <a:ln/>
        </p:spPr>
        <p:txBody>
          <a:bodyPr wrap="none" lIns="0" tIns="0" rIns="0" bIns="0" rtlCol="0" anchor="t"/>
          <a:lstStyle/>
          <a:p>
            <a:pPr marL="0" indent="0" algn="l">
              <a:lnSpc>
                <a:spcPts val="1800"/>
              </a:lnSpc>
              <a:buNone/>
            </a:pPr>
            <a:r>
              <a:rPr lang="en-US" sz="1450" dirty="0">
                <a:solidFill>
                  <a:srgbClr val="C6BFEE"/>
                </a:solidFill>
                <a:latin typeface="Prompt Medium" pitchFamily="34" charset="0"/>
                <a:ea typeface="Prompt Medium" pitchFamily="34" charset="-122"/>
                <a:cs typeface="Prompt Medium" pitchFamily="34" charset="-120"/>
              </a:rPr>
              <a:t>Example: A Multi-Talented Duck</a:t>
            </a:r>
            <a:endParaRPr lang="en-US" sz="1450" dirty="0"/>
          </a:p>
        </p:txBody>
      </p:sp>
      <p:sp>
        <p:nvSpPr>
          <p:cNvPr id="9" name="Shape 7"/>
          <p:cNvSpPr/>
          <p:nvPr/>
        </p:nvSpPr>
        <p:spPr>
          <a:xfrm>
            <a:off x="7493079" y="1509713"/>
            <a:ext cx="6656546" cy="5790367"/>
          </a:xfrm>
          <a:prstGeom prst="roundRect">
            <a:avLst>
              <a:gd name="adj" fmla="val 1012"/>
            </a:avLst>
          </a:prstGeom>
          <a:solidFill>
            <a:srgbClr val="181930"/>
          </a:solidFill>
          <a:ln/>
        </p:spPr>
      </p:sp>
      <p:sp>
        <p:nvSpPr>
          <p:cNvPr id="10" name="Shape 8"/>
          <p:cNvSpPr/>
          <p:nvPr/>
        </p:nvSpPr>
        <p:spPr>
          <a:xfrm>
            <a:off x="7486174" y="1509713"/>
            <a:ext cx="6670357" cy="5790367"/>
          </a:xfrm>
          <a:prstGeom prst="roundRect">
            <a:avLst>
              <a:gd name="adj" fmla="val 362"/>
            </a:avLst>
          </a:prstGeom>
          <a:solidFill>
            <a:srgbClr val="181930"/>
          </a:solidFill>
          <a:ln/>
        </p:spPr>
        <p:txBody>
          <a:bodyPr/>
          <a:lstStyle/>
          <a:p>
            <a:endParaRPr lang="en-US" dirty="0"/>
          </a:p>
        </p:txBody>
      </p:sp>
      <p:sp>
        <p:nvSpPr>
          <p:cNvPr id="11" name="Text 9"/>
          <p:cNvSpPr/>
          <p:nvPr/>
        </p:nvSpPr>
        <p:spPr>
          <a:xfrm>
            <a:off x="7625715" y="1614368"/>
            <a:ext cx="6391275" cy="5581055"/>
          </a:xfrm>
          <a:prstGeom prst="rect">
            <a:avLst/>
          </a:prstGeom>
          <a:noFill/>
          <a:ln/>
        </p:spPr>
        <p:txBody>
          <a:bodyPr wrap="square" lIns="0" tIns="0" rIns="0" bIns="0" rtlCol="0" anchor="t"/>
          <a:lstStyle/>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mixin Walker {</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void walk() =&gt; print('Walking...');</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050" dirty="0"/>
          </a:p>
          <a:p>
            <a:pPr marL="0" indent="0" algn="l">
              <a:lnSpc>
                <a:spcPts val="1750"/>
              </a:lnSpc>
              <a:buNone/>
            </a:pP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mixin Swimmer {</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void swim() =&gt; print('Swimming...');</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050" dirty="0"/>
          </a:p>
          <a:p>
            <a:pPr marL="0" indent="0" algn="l">
              <a:lnSpc>
                <a:spcPts val="1750"/>
              </a:lnSpc>
              <a:buNone/>
            </a:pP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mixin Flyer {</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void fly() =&gt; print('Flying...');</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050" dirty="0"/>
          </a:p>
          <a:p>
            <a:pPr marL="0" indent="0" algn="l">
              <a:lnSpc>
                <a:spcPts val="1750"/>
              </a:lnSpc>
              <a:buNone/>
            </a:pP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class Duck extends Animal with Walker, Swimmer, Flyer {</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Duck(String name) : super(name);</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@override</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void makeSound() =&gt; print('$name says: Quack!');</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050" dirty="0"/>
          </a:p>
          <a:p>
            <a:pPr marL="0" indent="0" algn="l">
              <a:lnSpc>
                <a:spcPts val="1750"/>
              </a:lnSpc>
              <a:buNone/>
            </a:pP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void main() {</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Duck duck = Duck('Donald');</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duck.makeSound(); // Donald says: Quack!</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duck.walk();      // Walking...</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duck.swim();      // Swimming...</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  duck.fly();       // Flying...</a:t>
            </a:r>
            <a:endParaRPr lang="en-US" sz="1050" dirty="0"/>
          </a:p>
          <a:p>
            <a:pPr marL="0" indent="0" algn="l">
              <a:lnSpc>
                <a:spcPts val="1750"/>
              </a:lnSpc>
              <a:buNone/>
            </a:pPr>
            <a:r>
              <a:rPr lang="en-US" sz="105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050" dirty="0"/>
          </a:p>
        </p:txBody>
      </p:sp>
      <p:sp>
        <p:nvSpPr>
          <p:cNvPr id="12" name="Text 10"/>
          <p:cNvSpPr/>
          <p:nvPr/>
        </p:nvSpPr>
        <p:spPr>
          <a:xfrm>
            <a:off x="488394" y="7613928"/>
            <a:ext cx="13653611" cy="238482"/>
          </a:xfrm>
          <a:prstGeom prst="rect">
            <a:avLst/>
          </a:prstGeom>
          <a:noFill/>
          <a:ln/>
        </p:spPr>
        <p:txBody>
          <a:bodyPr wrap="none" lIns="0" tIns="0" rIns="0" bIns="0" rtlCol="0" anchor="t"/>
          <a:lstStyle/>
          <a:p>
            <a:pPr marL="0" indent="0" algn="l">
              <a:lnSpc>
                <a:spcPts val="1750"/>
              </a:lnSpc>
              <a:buNone/>
            </a:pPr>
            <a:r>
              <a:rPr lang="en-US" sz="1050" dirty="0">
                <a:solidFill>
                  <a:srgbClr val="DAD8E9"/>
                </a:solidFill>
                <a:latin typeface="Mukta Light" pitchFamily="34" charset="0"/>
                <a:ea typeface="Mukta Light" pitchFamily="34" charset="-122"/>
                <a:cs typeface="Mukta Light" pitchFamily="34" charset="-120"/>
              </a:rPr>
              <a:t>Here, our </a:t>
            </a:r>
            <a:r>
              <a:rPr lang="en-US" sz="1050" dirty="0">
                <a:solidFill>
                  <a:srgbClr val="DAD8E9"/>
                </a:solidFill>
                <a:highlight>
                  <a:srgbClr val="181930"/>
                </a:highlight>
                <a:latin typeface="Consolas" pitchFamily="34" charset="0"/>
                <a:ea typeface="Consolas" pitchFamily="34" charset="-122"/>
                <a:cs typeface="Consolas" pitchFamily="34" charset="-120"/>
              </a:rPr>
              <a:t>Duck</a:t>
            </a:r>
            <a:r>
              <a:rPr lang="en-US" sz="1050" dirty="0">
                <a:solidFill>
                  <a:srgbClr val="DAD8E9"/>
                </a:solidFill>
                <a:latin typeface="Mukta Light" pitchFamily="34" charset="0"/>
                <a:ea typeface="Mukta Light" pitchFamily="34" charset="-122"/>
                <a:cs typeface="Mukta Light" pitchFamily="34" charset="-120"/>
              </a:rPr>
              <a:t> class not only inherits from </a:t>
            </a:r>
            <a:r>
              <a:rPr lang="en-US" sz="1050" dirty="0">
                <a:solidFill>
                  <a:srgbClr val="DAD8E9"/>
                </a:solidFill>
                <a:highlight>
                  <a:srgbClr val="181930"/>
                </a:highlight>
                <a:latin typeface="Consolas" pitchFamily="34" charset="0"/>
                <a:ea typeface="Consolas" pitchFamily="34" charset="-122"/>
                <a:cs typeface="Consolas" pitchFamily="34" charset="-120"/>
              </a:rPr>
              <a:t>Animal</a:t>
            </a:r>
            <a:r>
              <a:rPr lang="en-US" sz="1050" dirty="0">
                <a:solidFill>
                  <a:srgbClr val="DAD8E9"/>
                </a:solidFill>
                <a:latin typeface="Mukta Light" pitchFamily="34" charset="0"/>
                <a:ea typeface="Mukta Light" pitchFamily="34" charset="-122"/>
                <a:cs typeface="Mukta Light" pitchFamily="34" charset="-120"/>
              </a:rPr>
              <a:t> but also gains the abilities to </a:t>
            </a:r>
            <a:r>
              <a:rPr lang="en-US" sz="1050" dirty="0">
                <a:solidFill>
                  <a:srgbClr val="DAD8E9"/>
                </a:solidFill>
                <a:highlight>
                  <a:srgbClr val="181930"/>
                </a:highlight>
                <a:latin typeface="Consolas" pitchFamily="34" charset="0"/>
                <a:ea typeface="Consolas" pitchFamily="34" charset="-122"/>
                <a:cs typeface="Consolas" pitchFamily="34" charset="-120"/>
              </a:rPr>
              <a:t>walk</a:t>
            </a:r>
            <a:r>
              <a:rPr lang="en-US" sz="1050" dirty="0">
                <a:solidFill>
                  <a:srgbClr val="DAD8E9"/>
                </a:solidFill>
                <a:latin typeface="Mukta Light" pitchFamily="34" charset="0"/>
                <a:ea typeface="Mukta Light" pitchFamily="34" charset="-122"/>
                <a:cs typeface="Mukta Light" pitchFamily="34" charset="-120"/>
              </a:rPr>
              <a:t>, </a:t>
            </a:r>
            <a:r>
              <a:rPr lang="en-US" sz="1050" dirty="0">
                <a:solidFill>
                  <a:srgbClr val="DAD8E9"/>
                </a:solidFill>
                <a:highlight>
                  <a:srgbClr val="181930"/>
                </a:highlight>
                <a:latin typeface="Consolas" pitchFamily="34" charset="0"/>
                <a:ea typeface="Consolas" pitchFamily="34" charset="-122"/>
                <a:cs typeface="Consolas" pitchFamily="34" charset="-120"/>
              </a:rPr>
              <a:t>swim</a:t>
            </a:r>
            <a:r>
              <a:rPr lang="en-US" sz="1050" dirty="0">
                <a:solidFill>
                  <a:srgbClr val="DAD8E9"/>
                </a:solidFill>
                <a:latin typeface="Mukta Light" pitchFamily="34" charset="0"/>
                <a:ea typeface="Mukta Light" pitchFamily="34" charset="-122"/>
                <a:cs typeface="Mukta Light" pitchFamily="34" charset="-120"/>
              </a:rPr>
              <a:t>, and </a:t>
            </a:r>
            <a:r>
              <a:rPr lang="en-US" sz="1050" dirty="0">
                <a:solidFill>
                  <a:srgbClr val="DAD8E9"/>
                </a:solidFill>
                <a:highlight>
                  <a:srgbClr val="181930"/>
                </a:highlight>
                <a:latin typeface="Consolas" pitchFamily="34" charset="0"/>
                <a:ea typeface="Consolas" pitchFamily="34" charset="-122"/>
                <a:cs typeface="Consolas" pitchFamily="34" charset="-120"/>
              </a:rPr>
              <a:t>fly</a:t>
            </a:r>
            <a:r>
              <a:rPr lang="en-US" sz="1050" dirty="0">
                <a:solidFill>
                  <a:srgbClr val="DAD8E9"/>
                </a:solidFill>
                <a:latin typeface="Mukta Light" pitchFamily="34" charset="0"/>
                <a:ea typeface="Mukta Light" pitchFamily="34" charset="-122"/>
                <a:cs typeface="Mukta Light" pitchFamily="34" charset="-120"/>
              </a:rPr>
              <a:t> by mixing in the respective behaviors.</a:t>
            </a:r>
            <a:endParaRPr lang="en-US" sz="10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78882" y="454819"/>
            <a:ext cx="5505926" cy="459343"/>
          </a:xfrm>
          <a:prstGeom prst="rect">
            <a:avLst/>
          </a:prstGeom>
          <a:noFill/>
          <a:ln/>
        </p:spPr>
        <p:txBody>
          <a:bodyPr wrap="none" lIns="0" tIns="0" rIns="0" bIns="0" rtlCol="0" anchor="t"/>
          <a:lstStyle/>
          <a:p>
            <a:pPr marL="0" indent="0" algn="l">
              <a:lnSpc>
                <a:spcPts val="3600"/>
              </a:lnSpc>
              <a:buNone/>
            </a:pPr>
            <a:r>
              <a:rPr lang="en-US" sz="2850" dirty="0">
                <a:solidFill>
                  <a:srgbClr val="C6BFEE"/>
                </a:solidFill>
                <a:latin typeface="Prompt Medium" pitchFamily="34" charset="0"/>
                <a:ea typeface="Prompt Medium" pitchFamily="34" charset="-122"/>
                <a:cs typeface="Prompt Medium" pitchFamily="34" charset="-120"/>
              </a:rPr>
              <a:t>Interfaces: Enforcing Contracts</a:t>
            </a:r>
            <a:endParaRPr lang="en-US" sz="2850" dirty="0"/>
          </a:p>
        </p:txBody>
      </p:sp>
      <p:sp>
        <p:nvSpPr>
          <p:cNvPr id="3" name="Text 1"/>
          <p:cNvSpPr/>
          <p:nvPr/>
        </p:nvSpPr>
        <p:spPr>
          <a:xfrm>
            <a:off x="578882" y="1327547"/>
            <a:ext cx="2580442" cy="275630"/>
          </a:xfrm>
          <a:prstGeom prst="rect">
            <a:avLst/>
          </a:prstGeom>
          <a:noFill/>
          <a:ln/>
        </p:spPr>
        <p:txBody>
          <a:bodyPr wrap="none" lIns="0" tIns="0" rIns="0" bIns="0" rtlCol="0" anchor="t"/>
          <a:lstStyle/>
          <a:p>
            <a:pPr marL="0" indent="0" algn="l">
              <a:lnSpc>
                <a:spcPts val="2150"/>
              </a:lnSpc>
              <a:buNone/>
            </a:pPr>
            <a:r>
              <a:rPr lang="en-US" sz="1700" dirty="0">
                <a:solidFill>
                  <a:srgbClr val="C6BFEE"/>
                </a:solidFill>
                <a:latin typeface="Prompt Medium" pitchFamily="34" charset="0"/>
                <a:ea typeface="Prompt Medium" pitchFamily="34" charset="-122"/>
                <a:cs typeface="Prompt Medium" pitchFamily="34" charset="-120"/>
              </a:rPr>
              <a:t>Dart's Implicit Interfaces</a:t>
            </a:r>
            <a:endParaRPr lang="en-US" sz="1700" dirty="0"/>
          </a:p>
        </p:txBody>
      </p:sp>
      <p:sp>
        <p:nvSpPr>
          <p:cNvPr id="4" name="Text 2"/>
          <p:cNvSpPr/>
          <p:nvPr/>
        </p:nvSpPr>
        <p:spPr>
          <a:xfrm>
            <a:off x="578882" y="1768554"/>
            <a:ext cx="7228403" cy="808911"/>
          </a:xfrm>
          <a:prstGeom prst="rect">
            <a:avLst/>
          </a:prstGeom>
          <a:noFill/>
          <a:ln/>
        </p:spPr>
        <p:txBody>
          <a:bodyPr wrap="square" lIns="0" tIns="0" rIns="0" bIns="0" rtlCol="0" anchor="t"/>
          <a:lstStyle/>
          <a:p>
            <a:pPr marL="0" indent="0" algn="l">
              <a:lnSpc>
                <a:spcPts val="2050"/>
              </a:lnSpc>
              <a:buNone/>
            </a:pPr>
            <a:r>
              <a:rPr lang="en-US" sz="1300" dirty="0">
                <a:solidFill>
                  <a:srgbClr val="DAD8E9"/>
                </a:solidFill>
                <a:latin typeface="Mukta Light" pitchFamily="34" charset="0"/>
                <a:ea typeface="Mukta Light" pitchFamily="34" charset="-122"/>
                <a:cs typeface="Mukta Light" pitchFamily="34" charset="-120"/>
              </a:rPr>
              <a:t>In Dart, </a:t>
            </a:r>
            <a:r>
              <a:rPr lang="en-US" sz="1300" b="1" dirty="0">
                <a:solidFill>
                  <a:srgbClr val="DAD8E9"/>
                </a:solidFill>
                <a:latin typeface="Mukta Light" pitchFamily="34" charset="0"/>
                <a:ea typeface="Mukta Light" pitchFamily="34" charset="-122"/>
                <a:cs typeface="Mukta Light" pitchFamily="34" charset="-120"/>
              </a:rPr>
              <a:t>every class implicitly defines an interface</a:t>
            </a:r>
            <a:r>
              <a:rPr lang="en-US" sz="1300" dirty="0">
                <a:solidFill>
                  <a:srgbClr val="DAD8E9"/>
                </a:solidFill>
                <a:latin typeface="Mukta Light" pitchFamily="34" charset="0"/>
                <a:ea typeface="Mukta Light" pitchFamily="34" charset="-122"/>
                <a:cs typeface="Mukta Light" pitchFamily="34" charset="-120"/>
              </a:rPr>
              <a:t> containing all its methods and instance variables. When a class </a:t>
            </a:r>
            <a:r>
              <a:rPr lang="en-US" sz="1300" dirty="0">
                <a:solidFill>
                  <a:srgbClr val="DAD8E9"/>
                </a:solidFill>
                <a:highlight>
                  <a:srgbClr val="181930"/>
                </a:highlight>
                <a:latin typeface="Consolas" pitchFamily="34" charset="0"/>
                <a:ea typeface="Consolas" pitchFamily="34" charset="-122"/>
                <a:cs typeface="Consolas" pitchFamily="34" charset="-120"/>
              </a:rPr>
              <a:t>implements</a:t>
            </a:r>
            <a:r>
              <a:rPr lang="en-US" sz="1300" dirty="0">
                <a:solidFill>
                  <a:srgbClr val="DAD8E9"/>
                </a:solidFill>
                <a:latin typeface="Mukta Light" pitchFamily="34" charset="0"/>
                <a:ea typeface="Mukta Light" pitchFamily="34" charset="-122"/>
                <a:cs typeface="Mukta Light" pitchFamily="34" charset="-120"/>
              </a:rPr>
              <a:t> another class, it is committing to providing a concrete implementation for all the members defined in that class's interface.</a:t>
            </a:r>
            <a:endParaRPr lang="en-US" sz="1300" dirty="0"/>
          </a:p>
        </p:txBody>
      </p:sp>
      <p:sp>
        <p:nvSpPr>
          <p:cNvPr id="5" name="Text 3"/>
          <p:cNvSpPr/>
          <p:nvPr/>
        </p:nvSpPr>
        <p:spPr>
          <a:xfrm>
            <a:off x="578882" y="2726293"/>
            <a:ext cx="7228403" cy="544354"/>
          </a:xfrm>
          <a:prstGeom prst="rect">
            <a:avLst/>
          </a:prstGeom>
          <a:noFill/>
          <a:ln/>
        </p:spPr>
        <p:txBody>
          <a:bodyPr wrap="square" lIns="0" tIns="0" rIns="0" bIns="0" rtlCol="0" anchor="t"/>
          <a:lstStyle/>
          <a:p>
            <a:pPr marL="342900" indent="-342900" algn="l">
              <a:lnSpc>
                <a:spcPts val="2050"/>
              </a:lnSpc>
              <a:buSzPct val="100000"/>
              <a:buChar char="•"/>
            </a:pPr>
            <a:r>
              <a:rPr lang="en-US" sz="1300" dirty="0">
                <a:solidFill>
                  <a:srgbClr val="DAD8E9"/>
                </a:solidFill>
                <a:latin typeface="Mukta Light" pitchFamily="34" charset="0"/>
                <a:ea typeface="Mukta Light" pitchFamily="34" charset="-122"/>
                <a:cs typeface="Mukta Light" pitchFamily="34" charset="-120"/>
              </a:rPr>
              <a:t>The </a:t>
            </a:r>
            <a:r>
              <a:rPr lang="en-US" sz="1300" dirty="0">
                <a:solidFill>
                  <a:srgbClr val="DAD8E9"/>
                </a:solidFill>
                <a:highlight>
                  <a:srgbClr val="181930"/>
                </a:highlight>
                <a:latin typeface="Consolas" pitchFamily="34" charset="0"/>
                <a:ea typeface="Consolas" pitchFamily="34" charset="-122"/>
                <a:cs typeface="Consolas" pitchFamily="34" charset="-120"/>
              </a:rPr>
              <a:t>implements</a:t>
            </a:r>
            <a:r>
              <a:rPr lang="en-US" sz="1300" dirty="0">
                <a:solidFill>
                  <a:srgbClr val="DAD8E9"/>
                </a:solidFill>
                <a:latin typeface="Mukta Light" pitchFamily="34" charset="0"/>
                <a:ea typeface="Mukta Light" pitchFamily="34" charset="-122"/>
                <a:cs typeface="Mukta Light" pitchFamily="34" charset="-120"/>
              </a:rPr>
              <a:t> keyword is used to declare that a class will adhere to the contract of another class (or multiple classes).</a:t>
            </a:r>
            <a:endParaRPr lang="en-US" sz="1300" dirty="0"/>
          </a:p>
        </p:txBody>
      </p:sp>
      <p:sp>
        <p:nvSpPr>
          <p:cNvPr id="6" name="Text 4"/>
          <p:cNvSpPr/>
          <p:nvPr/>
        </p:nvSpPr>
        <p:spPr>
          <a:xfrm>
            <a:off x="578882" y="3328511"/>
            <a:ext cx="7228403" cy="529114"/>
          </a:xfrm>
          <a:prstGeom prst="rect">
            <a:avLst/>
          </a:prstGeom>
          <a:noFill/>
          <a:ln/>
        </p:spPr>
        <p:txBody>
          <a:bodyPr wrap="square" lIns="0" tIns="0" rIns="0" bIns="0" rtlCol="0" anchor="t"/>
          <a:lstStyle/>
          <a:p>
            <a:pPr marL="342900" indent="-342900" algn="l">
              <a:lnSpc>
                <a:spcPts val="2050"/>
              </a:lnSpc>
              <a:buSzPct val="100000"/>
              <a:buChar char="•"/>
            </a:pPr>
            <a:r>
              <a:rPr lang="en-US" sz="1300" dirty="0">
                <a:solidFill>
                  <a:srgbClr val="DAD8E9"/>
                </a:solidFill>
                <a:latin typeface="Mukta Light" pitchFamily="34" charset="0"/>
                <a:ea typeface="Mukta Light" pitchFamily="34" charset="-122"/>
                <a:cs typeface="Mukta Light" pitchFamily="34" charset="-120"/>
              </a:rPr>
              <a:t>Implementing a class means you must provide an implementation for all its members (methods, getters, setters, fields).</a:t>
            </a:r>
            <a:endParaRPr lang="en-US" sz="1300" dirty="0"/>
          </a:p>
        </p:txBody>
      </p:sp>
      <p:sp>
        <p:nvSpPr>
          <p:cNvPr id="7" name="Text 5"/>
          <p:cNvSpPr/>
          <p:nvPr/>
        </p:nvSpPr>
        <p:spPr>
          <a:xfrm>
            <a:off x="578882" y="3915489"/>
            <a:ext cx="7228403" cy="529114"/>
          </a:xfrm>
          <a:prstGeom prst="rect">
            <a:avLst/>
          </a:prstGeom>
          <a:noFill/>
          <a:ln/>
        </p:spPr>
        <p:txBody>
          <a:bodyPr wrap="square" lIns="0" tIns="0" rIns="0" bIns="0" rtlCol="0" anchor="t"/>
          <a:lstStyle/>
          <a:p>
            <a:pPr marL="342900" indent="-342900" algn="l">
              <a:lnSpc>
                <a:spcPts val="2050"/>
              </a:lnSpc>
              <a:buSzPct val="100000"/>
              <a:buChar char="•"/>
            </a:pPr>
            <a:r>
              <a:rPr lang="en-US" sz="1300" dirty="0">
                <a:solidFill>
                  <a:srgbClr val="DAD8E9"/>
                </a:solidFill>
                <a:latin typeface="Mukta Light" pitchFamily="34" charset="0"/>
                <a:ea typeface="Mukta Light" pitchFamily="34" charset="-122"/>
                <a:cs typeface="Mukta Light" pitchFamily="34" charset="-120"/>
              </a:rPr>
              <a:t>This mechanism promotes code consistency and ensures that classes fulfilling a certain role have the necessary behaviors.</a:t>
            </a:r>
            <a:endParaRPr lang="en-US" sz="1300" dirty="0"/>
          </a:p>
        </p:txBody>
      </p:sp>
      <p:sp>
        <p:nvSpPr>
          <p:cNvPr id="8" name="Text 6"/>
          <p:cNvSpPr/>
          <p:nvPr/>
        </p:nvSpPr>
        <p:spPr>
          <a:xfrm>
            <a:off x="8218289" y="1327547"/>
            <a:ext cx="3582591" cy="275630"/>
          </a:xfrm>
          <a:prstGeom prst="rect">
            <a:avLst/>
          </a:prstGeom>
          <a:noFill/>
          <a:ln/>
        </p:spPr>
        <p:txBody>
          <a:bodyPr wrap="none" lIns="0" tIns="0" rIns="0" bIns="0" rtlCol="0" anchor="t"/>
          <a:lstStyle/>
          <a:p>
            <a:pPr marL="0" indent="0" algn="l">
              <a:lnSpc>
                <a:spcPts val="2150"/>
              </a:lnSpc>
              <a:buNone/>
            </a:pPr>
            <a:r>
              <a:rPr lang="en-US" sz="1700" dirty="0">
                <a:solidFill>
                  <a:srgbClr val="C6BFEE"/>
                </a:solidFill>
                <a:latin typeface="Prompt Medium" pitchFamily="34" charset="0"/>
                <a:ea typeface="Prompt Medium" pitchFamily="34" charset="-122"/>
                <a:cs typeface="Prompt Medium" pitchFamily="34" charset="-120"/>
              </a:rPr>
              <a:t>Vehicle and Chargable Interfaces</a:t>
            </a:r>
            <a:endParaRPr lang="en-US" sz="1700" dirty="0"/>
          </a:p>
        </p:txBody>
      </p:sp>
      <p:sp>
        <p:nvSpPr>
          <p:cNvPr id="9" name="Shape 7"/>
          <p:cNvSpPr/>
          <p:nvPr/>
        </p:nvSpPr>
        <p:spPr>
          <a:xfrm>
            <a:off x="8218289" y="1789152"/>
            <a:ext cx="5840730" cy="5803583"/>
          </a:xfrm>
          <a:prstGeom prst="roundRect">
            <a:avLst>
              <a:gd name="adj" fmla="val 1197"/>
            </a:avLst>
          </a:prstGeom>
          <a:solidFill>
            <a:srgbClr val="181930"/>
          </a:solidFill>
          <a:ln/>
        </p:spPr>
      </p:sp>
      <p:sp>
        <p:nvSpPr>
          <p:cNvPr id="10" name="Shape 8"/>
          <p:cNvSpPr/>
          <p:nvPr/>
        </p:nvSpPr>
        <p:spPr>
          <a:xfrm>
            <a:off x="8210074" y="1789152"/>
            <a:ext cx="5857161" cy="5803583"/>
          </a:xfrm>
          <a:prstGeom prst="roundRect">
            <a:avLst>
              <a:gd name="adj" fmla="val 428"/>
            </a:avLst>
          </a:prstGeom>
          <a:solidFill>
            <a:srgbClr val="181930"/>
          </a:solidFill>
          <a:ln/>
        </p:spPr>
      </p:sp>
      <p:sp>
        <p:nvSpPr>
          <p:cNvPr id="11" name="Text 9"/>
          <p:cNvSpPr/>
          <p:nvPr/>
        </p:nvSpPr>
        <p:spPr>
          <a:xfrm>
            <a:off x="8375452" y="1913096"/>
            <a:ext cx="5526405" cy="5555694"/>
          </a:xfrm>
          <a:prstGeom prst="rect">
            <a:avLst/>
          </a:prstGeom>
          <a:noFill/>
          <a:ln/>
        </p:spPr>
        <p:txBody>
          <a:bodyPr wrap="square" lIns="0" tIns="0" rIns="0" bIns="0" rtlCol="0" anchor="t"/>
          <a:lstStyle/>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Interface-like class</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class Vehicle {</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void start();</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void stop();</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int get maxSpeed;</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300" dirty="0"/>
          </a:p>
          <a:p>
            <a:pPr marL="0" indent="0" algn="l">
              <a:lnSpc>
                <a:spcPts val="2050"/>
              </a:lnSpc>
              <a:buNone/>
            </a:pP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class Car implements Vehicle {</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@override void start() =&gt; print('Car starting...');</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@override void stop() =&gt; print('Car stopping...');</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@override int get maxSpeed =&gt; 200;</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300" dirty="0"/>
          </a:p>
          <a:p>
            <a:pPr marL="0" indent="0" algn="l">
              <a:lnSpc>
                <a:spcPts val="2050"/>
              </a:lnSpc>
              <a:buNone/>
            </a:pP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Explicit interface (abstract class used as interface)</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abstract class Chargable {</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void charge();</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300" dirty="0"/>
          </a:p>
          <a:p>
            <a:pPr marL="0" indent="0" algn="l">
              <a:lnSpc>
                <a:spcPts val="2050"/>
              </a:lnSpc>
              <a:buNone/>
            </a:pP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class ElectricCar extends Car implements Chargable {</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 @override void charge() =&gt; print('Charging electric car');</a:t>
            </a:r>
            <a:endParaRPr lang="en-US" sz="1300" dirty="0"/>
          </a:p>
          <a:p>
            <a:pPr marL="0" indent="0" algn="l">
              <a:lnSpc>
                <a:spcPts val="2050"/>
              </a:lnSpc>
              <a:buNone/>
            </a:pPr>
            <a:r>
              <a:rPr lang="en-US" sz="1300" dirty="0">
                <a:solidFill>
                  <a:srgbClr val="DAD8E9"/>
                </a:solidFill>
                <a:highlight>
                  <a:srgbClr val="181930"/>
                </a:highlight>
                <a:latin typeface="Consolas Light" pitchFamily="34" charset="0"/>
                <a:ea typeface="Consolas Light" pitchFamily="34" charset="-122"/>
                <a:cs typeface="Consolas Light" pitchFamily="34" charset="-120"/>
              </a:rPr>
              <a:t>}</a:t>
            </a:r>
            <a:endParaRPr lang="en-US" sz="1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TotalTime>
  <Words>2172</Words>
  <Application>Microsoft Office PowerPoint</Application>
  <PresentationFormat>Custom</PresentationFormat>
  <Paragraphs>255</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Mukta Light</vt:lpstr>
      <vt:lpstr>Consolas Light</vt:lpstr>
      <vt:lpstr>Consolas</vt:lpstr>
      <vt:lpstr>Arial</vt:lpstr>
      <vt:lpstr>Prompt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Hussam Hussin</cp:lastModifiedBy>
  <cp:revision>2</cp:revision>
  <dcterms:created xsi:type="dcterms:W3CDTF">2025-12-08T18:21:24Z</dcterms:created>
  <dcterms:modified xsi:type="dcterms:W3CDTF">2025-12-08T20:38:23Z</dcterms:modified>
</cp:coreProperties>
</file>